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21"/>
  </p:notesMasterIdLst>
  <p:sldIdLst>
    <p:sldId id="639" r:id="rId3"/>
    <p:sldId id="412" r:id="rId4"/>
    <p:sldId id="643" r:id="rId5"/>
    <p:sldId id="665" r:id="rId6"/>
    <p:sldId id="664" r:id="rId7"/>
    <p:sldId id="519" r:id="rId8"/>
    <p:sldId id="457" r:id="rId9"/>
    <p:sldId id="458" r:id="rId10"/>
    <p:sldId id="585" r:id="rId11"/>
    <p:sldId id="480" r:id="rId12"/>
    <p:sldId id="640" r:id="rId13"/>
    <p:sldId id="604" r:id="rId14"/>
    <p:sldId id="693" r:id="rId15"/>
    <p:sldId id="694" r:id="rId16"/>
    <p:sldId id="695" r:id="rId17"/>
    <p:sldId id="696" r:id="rId18"/>
    <p:sldId id="697" r:id="rId19"/>
    <p:sldId id="691" r:id="rId20"/>
  </p:sldIdLst>
  <p:sldSz cx="9144000" cy="6858000" type="screen4x3"/>
  <p:notesSz cx="6858000" cy="9144000"/>
  <p:embeddedFontLst>
    <p:embeddedFont>
      <p:font typeface="Cambria" panose="02040503050406030204" pitchFamily="18"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
      <p:font typeface="Segoe UI Light" panose="020B0502040204020203" pitchFamily="34" charset="0"/>
      <p:regular r:id="rId30"/>
      <p:italic r:id="rId31"/>
    </p:embeddedFont>
    <p:embeddedFont>
      <p:font typeface="等线" panose="02010600030101010101" pitchFamily="2" charset="-122"/>
      <p:regular r:id="rId32"/>
      <p:bold r:id="rId33"/>
    </p:embeddedFont>
    <p:embeddedFont>
      <p:font typeface="等线 Light" panose="02010600030101010101" pitchFamily="2" charset="-122"/>
      <p:regular r:id="rId34"/>
    </p:embeddedFont>
    <p:embeddedFont>
      <p:font typeface="微软雅黑" panose="020B0503020204020204" pitchFamily="34" charset="-122"/>
      <p:regular r:id="rId35"/>
      <p:bold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0" userDrawn="1">
          <p15:clr>
            <a:srgbClr val="A4A3A4"/>
          </p15:clr>
        </p15:guide>
        <p15:guide id="2" pos="4621" userDrawn="1">
          <p15:clr>
            <a:srgbClr val="A4A3A4"/>
          </p15:clr>
        </p15:guide>
        <p15:guide id="3" pos="597" userDrawn="1">
          <p15:clr>
            <a:srgbClr val="A4A3A4"/>
          </p15:clr>
        </p15:guide>
        <p15:guide id="4" pos="5244" userDrawn="1">
          <p15:clr>
            <a:srgbClr val="A4A3A4"/>
          </p15:clr>
        </p15:guide>
        <p15:guide id="5" orient="horz" pos="663" userDrawn="1">
          <p15:clr>
            <a:srgbClr val="A4A3A4"/>
          </p15:clr>
        </p15:guide>
        <p15:guide id="6" orient="horz" pos="199" userDrawn="1">
          <p15:clr>
            <a:srgbClr val="A4A3A4"/>
          </p15:clr>
        </p15:guide>
        <p15:guide id="7" orient="horz" pos="1146" userDrawn="1">
          <p15:clr>
            <a:srgbClr val="A4A3A4"/>
          </p15:clr>
        </p15:guide>
        <p15:guide id="8" orient="horz" pos="3270" userDrawn="1">
          <p15:clr>
            <a:srgbClr val="A4A3A4"/>
          </p15:clr>
        </p15:guide>
        <p15:guide id="9" pos="2140" userDrawn="1">
          <p15:clr>
            <a:srgbClr val="A4A3A4"/>
          </p15:clr>
        </p15:guide>
        <p15:guide id="10" pos="3732" userDrawn="1">
          <p15:clr>
            <a:srgbClr val="A4A3A4"/>
          </p15:clr>
        </p15:guide>
        <p15:guide id="11" orient="horz" pos="1786" userDrawn="1">
          <p15:clr>
            <a:srgbClr val="A4A3A4"/>
          </p15:clr>
        </p15:guide>
        <p15:guide id="12" orient="horz" pos="19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77"/>
    <a:srgbClr val="ED7D31"/>
    <a:srgbClr val="006D33"/>
    <a:srgbClr val="D9D9D9"/>
    <a:srgbClr val="F4F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7" autoAdjust="0"/>
    <p:restoredTop sz="85221" autoAdjust="0"/>
  </p:normalViewPr>
  <p:slideViewPr>
    <p:cSldViewPr snapToGrid="0" showGuides="1">
      <p:cViewPr varScale="1">
        <p:scale>
          <a:sx n="99" d="100"/>
          <a:sy n="99" d="100"/>
        </p:scale>
        <p:origin x="2130" y="90"/>
      </p:cViewPr>
      <p:guideLst>
        <p:guide orient="horz" pos="2540"/>
        <p:guide pos="4621"/>
        <p:guide pos="597"/>
        <p:guide pos="5244"/>
        <p:guide orient="horz" pos="663"/>
        <p:guide orient="horz" pos="199"/>
        <p:guide orient="horz" pos="1146"/>
        <p:guide orient="horz" pos="3270"/>
        <p:guide pos="2140"/>
        <p:guide pos="3732"/>
        <p:guide orient="horz" pos="1786"/>
        <p:guide orient="horz" pos="190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546015648089197E-2"/>
          <c:y val="0.17413111111111099"/>
          <c:w val="0.88206955380577401"/>
          <c:h val="0.69280148148148202"/>
        </c:manualLayout>
      </c:layout>
      <c:barChart>
        <c:barDir val="col"/>
        <c:grouping val="clustered"/>
        <c:varyColors val="0"/>
        <c:ser>
          <c:idx val="0"/>
          <c:order val="0"/>
          <c:tx>
            <c:strRef>
              <c:f>Sheet1!$B$1</c:f>
              <c:strCache>
                <c:ptCount val="1"/>
                <c:pt idx="0">
                  <c:v>VAE</c:v>
                </c:pt>
              </c:strCache>
            </c:strRef>
          </c:tx>
          <c:spPr>
            <a:solidFill>
              <a:schemeClr val="accent1"/>
            </a:solidFill>
            <a:ln>
              <a:noFill/>
            </a:ln>
            <a:effectLst/>
          </c:spPr>
          <c:invertIfNegative val="0"/>
          <c:cat>
            <c:strRef>
              <c:f>Sheet1!$A$2:$A$3</c:f>
              <c:strCache>
                <c:ptCount val="2"/>
                <c:pt idx="0">
                  <c:v>MAE</c:v>
                </c:pt>
                <c:pt idx="1">
                  <c:v>MSE</c:v>
                </c:pt>
              </c:strCache>
            </c:strRef>
          </c:cat>
          <c:val>
            <c:numRef>
              <c:f>Sheet1!$B$2:$B$3</c:f>
              <c:numCache>
                <c:formatCode>General</c:formatCode>
                <c:ptCount val="2"/>
                <c:pt idx="0">
                  <c:v>6.1999999999999998E-3</c:v>
                </c:pt>
                <c:pt idx="1">
                  <c:v>4.0000000000000001E-3</c:v>
                </c:pt>
              </c:numCache>
            </c:numRef>
          </c:val>
          <c:extLst>
            <c:ext xmlns:c16="http://schemas.microsoft.com/office/drawing/2014/chart" uri="{C3380CC4-5D6E-409C-BE32-E72D297353CC}">
              <c16:uniqueId val="{00000000-2D31-1D4C-B830-0E68B0032F9A}"/>
            </c:ext>
          </c:extLst>
        </c:ser>
        <c:ser>
          <c:idx val="1"/>
          <c:order val="1"/>
          <c:tx>
            <c:strRef>
              <c:f>Sheet1!$C$1</c:f>
              <c:strCache>
                <c:ptCount val="1"/>
                <c:pt idx="0">
                  <c:v>GAN</c:v>
                </c:pt>
              </c:strCache>
            </c:strRef>
          </c:tx>
          <c:spPr>
            <a:solidFill>
              <a:schemeClr val="accent2"/>
            </a:solidFill>
            <a:ln>
              <a:noFill/>
            </a:ln>
            <a:effectLst/>
          </c:spPr>
          <c:invertIfNegative val="0"/>
          <c:cat>
            <c:strRef>
              <c:f>Sheet1!$A$2:$A$3</c:f>
              <c:strCache>
                <c:ptCount val="2"/>
                <c:pt idx="0">
                  <c:v>MAE</c:v>
                </c:pt>
                <c:pt idx="1">
                  <c:v>MSE</c:v>
                </c:pt>
              </c:strCache>
            </c:strRef>
          </c:cat>
          <c:val>
            <c:numRef>
              <c:f>Sheet1!$C$2:$C$3</c:f>
              <c:numCache>
                <c:formatCode>General</c:formatCode>
                <c:ptCount val="2"/>
                <c:pt idx="0">
                  <c:v>3.4000000000000002E-2</c:v>
                </c:pt>
                <c:pt idx="1">
                  <c:v>1.77E-2</c:v>
                </c:pt>
              </c:numCache>
            </c:numRef>
          </c:val>
          <c:extLst>
            <c:ext xmlns:c16="http://schemas.microsoft.com/office/drawing/2014/chart" uri="{C3380CC4-5D6E-409C-BE32-E72D297353CC}">
              <c16:uniqueId val="{00000001-2D31-1D4C-B830-0E68B0032F9A}"/>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MAE</c:v>
                </c:pt>
                <c:pt idx="1">
                  <c:v>MSE</c:v>
                </c:pt>
              </c:strCache>
            </c:strRef>
          </c:cat>
          <c:val>
            <c:numRef>
              <c:f>Sheet1!$D$2:$D$3</c:f>
              <c:numCache>
                <c:formatCode>General</c:formatCode>
                <c:ptCount val="2"/>
                <c:pt idx="0">
                  <c:v>1.5699999999999999E-2</c:v>
                </c:pt>
                <c:pt idx="1">
                  <c:v>3.124E-2</c:v>
                </c:pt>
              </c:numCache>
            </c:numRef>
          </c:val>
          <c:extLst>
            <c:ext xmlns:c16="http://schemas.microsoft.com/office/drawing/2014/chart" uri="{C3380CC4-5D6E-409C-BE32-E72D297353CC}">
              <c16:uniqueId val="{00000002-2D31-1D4C-B830-0E68B0032F9A}"/>
            </c:ext>
          </c:extLst>
        </c:ser>
        <c:ser>
          <c:idx val="3"/>
          <c:order val="3"/>
          <c:tx>
            <c:strRef>
              <c:f>Sheet1!$E$1</c:f>
              <c:strCache>
                <c:ptCount val="1"/>
                <c:pt idx="0">
                  <c:v>DM</c:v>
                </c:pt>
              </c:strCache>
            </c:strRef>
          </c:tx>
          <c:spPr>
            <a:solidFill>
              <a:schemeClr val="accent4"/>
            </a:solidFill>
            <a:ln>
              <a:noFill/>
            </a:ln>
            <a:effectLst/>
          </c:spPr>
          <c:invertIfNegative val="0"/>
          <c:cat>
            <c:strRef>
              <c:f>Sheet1!$A$2:$A$3</c:f>
              <c:strCache>
                <c:ptCount val="2"/>
                <c:pt idx="0">
                  <c:v>MAE</c:v>
                </c:pt>
                <c:pt idx="1">
                  <c:v>MSE</c:v>
                </c:pt>
              </c:strCache>
            </c:strRef>
          </c:cat>
          <c:val>
            <c:numRef>
              <c:f>Sheet1!$E$2:$E$3</c:f>
              <c:numCache>
                <c:formatCode>General</c:formatCode>
                <c:ptCount val="2"/>
                <c:pt idx="0">
                  <c:v>1.6400000000000001E-2</c:v>
                </c:pt>
                <c:pt idx="1">
                  <c:v>9.4000000000000004E-3</c:v>
                </c:pt>
              </c:numCache>
            </c:numRef>
          </c:val>
          <c:extLst>
            <c:ext xmlns:c16="http://schemas.microsoft.com/office/drawing/2014/chart" uri="{C3380CC4-5D6E-409C-BE32-E72D297353CC}">
              <c16:uniqueId val="{00000003-2D31-1D4C-B830-0E68B0032F9A}"/>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评价指标</a:t>
                </a:r>
              </a:p>
            </c:rich>
          </c:tx>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cap="flat" cmpd="sng" algn="ctr">
            <a:solidFill>
              <a:schemeClr val="tx1">
                <a:lumMod val="50000"/>
                <a:lumOff val="50000"/>
                <a:alpha val="2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预测结果</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a:solidFill>
              <a:schemeClr val="tx1">
                <a:lumMod val="50000"/>
                <a:lumOff val="50000"/>
                <a:alpha val="25000"/>
              </a:schemeClr>
            </a:solidFill>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r"/>
      <c:layout>
        <c:manualLayout>
          <c:xMode val="edge"/>
          <c:yMode val="edge"/>
          <c:x val="0.85873351015460098"/>
          <c:y val="7.4868979286249098E-3"/>
          <c:w val="0.137423542231254"/>
          <c:h val="0.349638133266783"/>
        </c:manualLayout>
      </c:layout>
      <c:overlay val="0"/>
      <c:spPr>
        <a:noFill/>
        <a:ln>
          <a:noFill/>
        </a:ln>
        <a:effectLst/>
      </c:spPr>
      <c:txPr>
        <a:bodyPr rot="0" spcFirstLastPara="0" vertOverflow="ellipsis" vert="horz" wrap="square" anchor="ctr" anchorCtr="1"/>
        <a:lstStyle/>
        <a:p>
          <a:pPr>
            <a:defRPr lang="zh-CN" sz="1200" b="1" i="0" u="none" strike="noStrike" kern="1200" baseline="0">
              <a:solidFill>
                <a:schemeClr val="tx1"/>
              </a:solidFill>
              <a:latin typeface="+mn-lt"/>
              <a:ea typeface="+mn-ea"/>
              <a:cs typeface="+mn-cs"/>
            </a:defRPr>
          </a:pPr>
          <a:endParaRPr lang="en-CN"/>
        </a:p>
      </c:txPr>
    </c:legend>
    <c:plotVisOnly val="1"/>
    <c:dispBlanksAs val="gap"/>
    <c:showDLblsOverMax val="0"/>
  </c:chart>
  <c:spPr>
    <a:solidFill>
      <a:schemeClr val="bg1"/>
    </a:solidFill>
    <a:ln w="6350" cap="flat" cmpd="sng" algn="ctr">
      <a:solidFill>
        <a:schemeClr val="tx1">
          <a:lumMod val="50000"/>
          <a:lumOff val="50000"/>
          <a:alpha val="25000"/>
        </a:schemeClr>
      </a:solidFill>
      <a:round/>
    </a:ln>
    <a:effectLst/>
  </c:spPr>
  <c:txPr>
    <a:bodyPr/>
    <a:lstStyle/>
    <a:p>
      <a:pPr>
        <a:defRPr lang="zh-CN"/>
      </a:pPr>
      <a:endParaRPr lang="en-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zh-CN" altLang="en-US"/>
              <a:t>消融实验</a:t>
            </a:r>
          </a:p>
        </c:rich>
      </c:tx>
      <c:overlay val="0"/>
      <c:spPr>
        <a:noFill/>
        <a:ln>
          <a:noFill/>
        </a:ln>
        <a:effectLst/>
      </c:spPr>
      <c:txPr>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endParaRPr lang="en-CN"/>
        </a:p>
      </c:txPr>
    </c:title>
    <c:autoTitleDeleted val="0"/>
    <c:plotArea>
      <c:layout/>
      <c:barChart>
        <c:barDir val="col"/>
        <c:grouping val="clustered"/>
        <c:varyColors val="0"/>
        <c:ser>
          <c:idx val="0"/>
          <c:order val="0"/>
          <c:tx>
            <c:strRef>
              <c:f>Sheet1!$B$1</c:f>
              <c:strCache>
                <c:ptCount val="1"/>
                <c:pt idx="0">
                  <c:v>MAE</c:v>
                </c:pt>
              </c:strCache>
            </c:strRef>
          </c:tx>
          <c:spPr>
            <a:solidFill>
              <a:schemeClr val="accent1"/>
            </a:solidFill>
            <a:ln>
              <a:noFill/>
            </a:ln>
            <a:effectLst/>
          </c:spPr>
          <c:invertIfNegative val="0"/>
          <c:cat>
            <c:strRef>
              <c:f>Sheet1!$A$2:$A$6</c:f>
              <c:strCache>
                <c:ptCount val="5"/>
                <c:pt idx="0">
                  <c:v>初始结果</c:v>
                </c:pt>
                <c:pt idx="1">
                  <c:v>去掉lstm使用embedding</c:v>
                </c:pt>
                <c:pt idx="2">
                  <c:v>去掉自注意力机制</c:v>
                </c:pt>
                <c:pt idx="3">
                  <c:v>去掉lstm不使用embedding</c:v>
                </c:pt>
                <c:pt idx="4">
                  <c:v>去掉自注意力机制和embedding</c:v>
                </c:pt>
              </c:strCache>
            </c:strRef>
          </c:cat>
          <c:val>
            <c:numRef>
              <c:f>Sheet1!$B$2:$B$6</c:f>
              <c:numCache>
                <c:formatCode>General</c:formatCode>
                <c:ptCount val="5"/>
                <c:pt idx="0">
                  <c:v>6.1999999999999998E-3</c:v>
                </c:pt>
                <c:pt idx="1">
                  <c:v>6.1000000000000004E-3</c:v>
                </c:pt>
                <c:pt idx="2">
                  <c:v>6.7000000000000002E-3</c:v>
                </c:pt>
                <c:pt idx="3">
                  <c:v>0.23780000000000001</c:v>
                </c:pt>
                <c:pt idx="4">
                  <c:v>3.7600000000000001E-2</c:v>
                </c:pt>
              </c:numCache>
            </c:numRef>
          </c:val>
          <c:extLst>
            <c:ext xmlns:c16="http://schemas.microsoft.com/office/drawing/2014/chart" uri="{C3380CC4-5D6E-409C-BE32-E72D297353CC}">
              <c16:uniqueId val="{00000000-C9FA-FF4C-8955-D01AE118E5FE}"/>
            </c:ext>
          </c:extLst>
        </c:ser>
        <c:ser>
          <c:idx val="1"/>
          <c:order val="1"/>
          <c:tx>
            <c:strRef>
              <c:f>Sheet1!$C$1</c:f>
              <c:strCache>
                <c:ptCount val="1"/>
                <c:pt idx="0">
                  <c:v>MSE</c:v>
                </c:pt>
              </c:strCache>
            </c:strRef>
          </c:tx>
          <c:spPr>
            <a:solidFill>
              <a:schemeClr val="accent3"/>
            </a:solidFill>
            <a:ln>
              <a:noFill/>
            </a:ln>
            <a:effectLst/>
          </c:spPr>
          <c:invertIfNegative val="0"/>
          <c:cat>
            <c:strRef>
              <c:f>Sheet1!$A$2:$A$6</c:f>
              <c:strCache>
                <c:ptCount val="5"/>
                <c:pt idx="0">
                  <c:v>初始结果</c:v>
                </c:pt>
                <c:pt idx="1">
                  <c:v>去掉lstm使用embedding</c:v>
                </c:pt>
                <c:pt idx="2">
                  <c:v>去掉自注意力机制</c:v>
                </c:pt>
                <c:pt idx="3">
                  <c:v>去掉lstm不使用embedding</c:v>
                </c:pt>
                <c:pt idx="4">
                  <c:v>去掉自注意力机制和embedding</c:v>
                </c:pt>
              </c:strCache>
            </c:strRef>
          </c:cat>
          <c:val>
            <c:numRef>
              <c:f>Sheet1!$C$2:$C$6</c:f>
              <c:numCache>
                <c:formatCode>General</c:formatCode>
                <c:ptCount val="5"/>
                <c:pt idx="0">
                  <c:v>4.0000000000000001E-3</c:v>
                </c:pt>
                <c:pt idx="1">
                  <c:v>4.7000000000000002E-3</c:v>
                </c:pt>
                <c:pt idx="2">
                  <c:v>4.7000000000000002E-3</c:v>
                </c:pt>
                <c:pt idx="3">
                  <c:v>0.2581</c:v>
                </c:pt>
                <c:pt idx="4">
                  <c:v>2.0400000000000001E-2</c:v>
                </c:pt>
              </c:numCache>
            </c:numRef>
          </c:val>
          <c:extLst>
            <c:ext xmlns:c16="http://schemas.microsoft.com/office/drawing/2014/chart" uri="{C3380CC4-5D6E-409C-BE32-E72D297353CC}">
              <c16:uniqueId val="{00000001-C9FA-FF4C-8955-D01AE118E5FE}"/>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lang="zh-CN"/>
      </a:pPr>
      <a:endParaRPr lang="en-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zh-CN" altLang="en-US"/>
              <a:t>泛化实验</a:t>
            </a:r>
          </a:p>
        </c:rich>
      </c:tx>
      <c:overlay val="0"/>
      <c:spPr>
        <a:noFill/>
        <a:ln>
          <a:noFill/>
        </a:ln>
        <a:effectLst/>
      </c:spPr>
      <c:txPr>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endParaRPr lang="en-CN"/>
        </a:p>
      </c:txPr>
    </c:title>
    <c:autoTitleDeleted val="0"/>
    <c:plotArea>
      <c:layout/>
      <c:barChart>
        <c:barDir val="col"/>
        <c:grouping val="clustered"/>
        <c:varyColors val="0"/>
        <c:ser>
          <c:idx val="0"/>
          <c:order val="0"/>
          <c:tx>
            <c:strRef>
              <c:f>Sheet1!$B$1</c:f>
              <c:strCache>
                <c:ptCount val="1"/>
                <c:pt idx="0">
                  <c:v>MAE</c:v>
                </c:pt>
              </c:strCache>
            </c:strRef>
          </c:tx>
          <c:spPr>
            <a:solidFill>
              <a:schemeClr val="accent1"/>
            </a:solidFill>
            <a:ln>
              <a:noFill/>
            </a:ln>
            <a:effectLst/>
          </c:spPr>
          <c:invertIfNegative val="0"/>
          <c:cat>
            <c:strRef>
              <c:f>Sheet1!$A$2:$A$5</c:f>
              <c:strCache>
                <c:ptCount val="4"/>
                <c:pt idx="0">
                  <c:v>ConA</c:v>
                </c:pt>
                <c:pt idx="1">
                  <c:v>C-type lectin</c:v>
                </c:pt>
                <c:pt idx="2">
                  <c:v>Galectin</c:v>
                </c:pt>
                <c:pt idx="3">
                  <c:v>siglec</c:v>
                </c:pt>
              </c:strCache>
            </c:strRef>
          </c:cat>
          <c:val>
            <c:numRef>
              <c:f>Sheet1!$B$2:$B$5</c:f>
              <c:numCache>
                <c:formatCode>General</c:formatCode>
                <c:ptCount val="4"/>
                <c:pt idx="0">
                  <c:v>1.15E-2</c:v>
                </c:pt>
                <c:pt idx="1">
                  <c:v>8.5000000000000006E-3</c:v>
                </c:pt>
                <c:pt idx="2">
                  <c:v>1.03E-2</c:v>
                </c:pt>
                <c:pt idx="3">
                  <c:v>8.9999999999999993E-3</c:v>
                </c:pt>
              </c:numCache>
            </c:numRef>
          </c:val>
          <c:extLst>
            <c:ext xmlns:c16="http://schemas.microsoft.com/office/drawing/2014/chart" uri="{C3380CC4-5D6E-409C-BE32-E72D297353CC}">
              <c16:uniqueId val="{00000000-8EAD-8844-A8C6-7057ADBEBE06}"/>
            </c:ext>
          </c:extLst>
        </c:ser>
        <c:ser>
          <c:idx val="1"/>
          <c:order val="1"/>
          <c:tx>
            <c:strRef>
              <c:f>Sheet1!$C$1</c:f>
              <c:strCache>
                <c:ptCount val="1"/>
                <c:pt idx="0">
                  <c:v>MSE</c:v>
                </c:pt>
              </c:strCache>
            </c:strRef>
          </c:tx>
          <c:spPr>
            <a:solidFill>
              <a:schemeClr val="accent3"/>
            </a:solidFill>
            <a:ln>
              <a:noFill/>
            </a:ln>
            <a:effectLst/>
          </c:spPr>
          <c:invertIfNegative val="0"/>
          <c:cat>
            <c:strRef>
              <c:f>Sheet1!$A$2:$A$5</c:f>
              <c:strCache>
                <c:ptCount val="4"/>
                <c:pt idx="0">
                  <c:v>ConA</c:v>
                </c:pt>
                <c:pt idx="1">
                  <c:v>C-type lectin</c:v>
                </c:pt>
                <c:pt idx="2">
                  <c:v>Galectin</c:v>
                </c:pt>
                <c:pt idx="3">
                  <c:v>siglec</c:v>
                </c:pt>
              </c:strCache>
            </c:strRef>
          </c:cat>
          <c:val>
            <c:numRef>
              <c:f>Sheet1!$C$2:$C$5</c:f>
              <c:numCache>
                <c:formatCode>General</c:formatCode>
                <c:ptCount val="4"/>
                <c:pt idx="0">
                  <c:v>9.1999999999999998E-3</c:v>
                </c:pt>
                <c:pt idx="1">
                  <c:v>5.5999999999999999E-3</c:v>
                </c:pt>
                <c:pt idx="2">
                  <c:v>7.1000000000000004E-3</c:v>
                </c:pt>
                <c:pt idx="3">
                  <c:v>5.5999999999999999E-3</c:v>
                </c:pt>
              </c:numCache>
            </c:numRef>
          </c:val>
          <c:extLst>
            <c:ext xmlns:c16="http://schemas.microsoft.com/office/drawing/2014/chart" uri="{C3380CC4-5D6E-409C-BE32-E72D297353CC}">
              <c16:uniqueId val="{00000001-8EAD-8844-A8C6-7057ADBEBE06}"/>
            </c:ext>
          </c:extLst>
        </c:ser>
        <c:dLbls>
          <c:showLegendKey val="0"/>
          <c:showVal val="0"/>
          <c:showCatName val="0"/>
          <c:showSerName val="0"/>
          <c:showPercent val="0"/>
          <c:showBubbleSize val="0"/>
        </c:dLbls>
        <c:gapWidth val="246"/>
        <c:overlap val="-28"/>
        <c:axId val="267233785"/>
        <c:axId val="536034381"/>
      </c:barChart>
      <c:catAx>
        <c:axId val="26723378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crossAx val="536034381"/>
        <c:crosses val="autoZero"/>
        <c:auto val="1"/>
        <c:lblAlgn val="ctr"/>
        <c:lblOffset val="100"/>
        <c:noMultiLvlLbl val="0"/>
      </c:catAx>
      <c:valAx>
        <c:axId val="536034381"/>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crossAx val="267233785"/>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lang="zh-CN"/>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374890638670197E-2"/>
          <c:y val="0.17413111111111099"/>
          <c:w val="0.88206955380577401"/>
          <c:h val="0.69280148148148202"/>
        </c:manualLayout>
      </c:layout>
      <c:barChart>
        <c:barDir val="col"/>
        <c:grouping val="clustered"/>
        <c:varyColors val="0"/>
        <c:ser>
          <c:idx val="0"/>
          <c:order val="0"/>
          <c:tx>
            <c:strRef>
              <c:f>Sheet1!$B$1</c:f>
              <c:strCache>
                <c:ptCount val="1"/>
                <c:pt idx="0">
                  <c:v>VAE</c:v>
                </c:pt>
              </c:strCache>
            </c:strRef>
          </c:tx>
          <c:spPr>
            <a:solidFill>
              <a:schemeClr val="accent1"/>
            </a:solidFill>
            <a:ln>
              <a:noFill/>
            </a:ln>
            <a:effectLst/>
          </c:spPr>
          <c:invertIfNegative val="0"/>
          <c:cat>
            <c:strRef>
              <c:f>Sheet1!$A$2:$A$3</c:f>
              <c:strCache>
                <c:ptCount val="2"/>
                <c:pt idx="0">
                  <c:v>MAE</c:v>
                </c:pt>
                <c:pt idx="1">
                  <c:v>MSE</c:v>
                </c:pt>
              </c:strCache>
            </c:strRef>
          </c:cat>
          <c:val>
            <c:numRef>
              <c:f>Sheet1!$B$2:$B$3</c:f>
              <c:numCache>
                <c:formatCode>General</c:formatCode>
                <c:ptCount val="2"/>
                <c:pt idx="0">
                  <c:v>6.1000000000000004E-3</c:v>
                </c:pt>
                <c:pt idx="1">
                  <c:v>4.7000000000000002E-3</c:v>
                </c:pt>
              </c:numCache>
            </c:numRef>
          </c:val>
          <c:extLst>
            <c:ext xmlns:c16="http://schemas.microsoft.com/office/drawing/2014/chart" uri="{C3380CC4-5D6E-409C-BE32-E72D297353CC}">
              <c16:uniqueId val="{00000000-55D0-AE4F-9EBA-FC269057B571}"/>
            </c:ext>
          </c:extLst>
        </c:ser>
        <c:ser>
          <c:idx val="1"/>
          <c:order val="1"/>
          <c:tx>
            <c:strRef>
              <c:f>Sheet1!$C$1</c:f>
              <c:strCache>
                <c:ptCount val="1"/>
                <c:pt idx="0">
                  <c:v>GAN</c:v>
                </c:pt>
              </c:strCache>
            </c:strRef>
          </c:tx>
          <c:spPr>
            <a:solidFill>
              <a:schemeClr val="accent2"/>
            </a:solidFill>
            <a:ln>
              <a:noFill/>
            </a:ln>
            <a:effectLst/>
          </c:spPr>
          <c:invertIfNegative val="0"/>
          <c:cat>
            <c:strRef>
              <c:f>Sheet1!$A$2:$A$3</c:f>
              <c:strCache>
                <c:ptCount val="2"/>
                <c:pt idx="0">
                  <c:v>MAE</c:v>
                </c:pt>
                <c:pt idx="1">
                  <c:v>MSE</c:v>
                </c:pt>
              </c:strCache>
            </c:strRef>
          </c:cat>
          <c:val>
            <c:numRef>
              <c:f>Sheet1!$C$2:$C$3</c:f>
              <c:numCache>
                <c:formatCode>General</c:formatCode>
                <c:ptCount val="2"/>
                <c:pt idx="0">
                  <c:v>0.41930000000000001</c:v>
                </c:pt>
                <c:pt idx="1">
                  <c:v>0.55840000000000001</c:v>
                </c:pt>
              </c:numCache>
            </c:numRef>
          </c:val>
          <c:extLst>
            <c:ext xmlns:c16="http://schemas.microsoft.com/office/drawing/2014/chart" uri="{C3380CC4-5D6E-409C-BE32-E72D297353CC}">
              <c16:uniqueId val="{00000001-55D0-AE4F-9EBA-FC269057B571}"/>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MAE</c:v>
                </c:pt>
                <c:pt idx="1">
                  <c:v>MSE</c:v>
                </c:pt>
              </c:strCache>
            </c:strRef>
          </c:cat>
          <c:val>
            <c:numRef>
              <c:f>Sheet1!$D$2:$D$3</c:f>
              <c:numCache>
                <c:formatCode>General</c:formatCode>
                <c:ptCount val="2"/>
                <c:pt idx="0">
                  <c:v>1.584E-2</c:v>
                </c:pt>
                <c:pt idx="1">
                  <c:v>3.1780000000000003E-2</c:v>
                </c:pt>
              </c:numCache>
            </c:numRef>
          </c:val>
          <c:extLst>
            <c:ext xmlns:c16="http://schemas.microsoft.com/office/drawing/2014/chart" uri="{C3380CC4-5D6E-409C-BE32-E72D297353CC}">
              <c16:uniqueId val="{00000002-55D0-AE4F-9EBA-FC269057B571}"/>
            </c:ext>
          </c:extLst>
        </c:ser>
        <c:ser>
          <c:idx val="3"/>
          <c:order val="3"/>
          <c:tx>
            <c:strRef>
              <c:f>Sheet1!$E$1</c:f>
              <c:strCache>
                <c:ptCount val="1"/>
                <c:pt idx="0">
                  <c:v>DM</c:v>
                </c:pt>
              </c:strCache>
            </c:strRef>
          </c:tx>
          <c:spPr>
            <a:solidFill>
              <a:schemeClr val="accent4"/>
            </a:solidFill>
            <a:ln>
              <a:noFill/>
            </a:ln>
            <a:effectLst/>
          </c:spPr>
          <c:invertIfNegative val="0"/>
          <c:cat>
            <c:strRef>
              <c:f>Sheet1!$A$2:$A$3</c:f>
              <c:strCache>
                <c:ptCount val="2"/>
                <c:pt idx="0">
                  <c:v>MAE</c:v>
                </c:pt>
                <c:pt idx="1">
                  <c:v>MSE</c:v>
                </c:pt>
              </c:strCache>
            </c:strRef>
          </c:cat>
          <c:val>
            <c:numRef>
              <c:f>Sheet1!$E$2:$E$3</c:f>
              <c:numCache>
                <c:formatCode>General</c:formatCode>
                <c:ptCount val="2"/>
                <c:pt idx="0">
                  <c:v>0.1195</c:v>
                </c:pt>
                <c:pt idx="1">
                  <c:v>5.7299999999999997E-2</c:v>
                </c:pt>
              </c:numCache>
            </c:numRef>
          </c:val>
          <c:extLst>
            <c:ext xmlns:c16="http://schemas.microsoft.com/office/drawing/2014/chart" uri="{C3380CC4-5D6E-409C-BE32-E72D297353CC}">
              <c16:uniqueId val="{00000003-55D0-AE4F-9EBA-FC269057B571}"/>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评价指标</a:t>
                </a:r>
              </a:p>
            </c:rich>
          </c:tx>
          <c:layout>
            <c:manualLayout>
              <c:xMode val="edge"/>
              <c:yMode val="edge"/>
              <c:x val="0.52253860795180196"/>
              <c:y val="0.47880305767130099"/>
            </c:manualLayout>
          </c:layout>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预测结果</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b"/>
      <c:layout>
        <c:manualLayout>
          <c:xMode val="edge"/>
          <c:yMode val="edge"/>
          <c:x val="0.83989815785532396"/>
          <c:y val="5.7153743570203903E-3"/>
          <c:w val="0.157855324247416"/>
          <c:h val="0.31567917698609299"/>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lang="zh-CN"/>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374890638670197E-2"/>
          <c:y val="0.17413111111111099"/>
          <c:w val="0.88206955380577401"/>
          <c:h val="0.69280148148148202"/>
        </c:manualLayout>
      </c:layout>
      <c:barChart>
        <c:barDir val="col"/>
        <c:grouping val="clustered"/>
        <c:varyColors val="0"/>
        <c:ser>
          <c:idx val="0"/>
          <c:order val="0"/>
          <c:tx>
            <c:strRef>
              <c:f>Sheet1!$B$1</c:f>
              <c:strCache>
                <c:ptCount val="1"/>
                <c:pt idx="0">
                  <c:v>VAE</c:v>
                </c:pt>
              </c:strCache>
            </c:strRef>
          </c:tx>
          <c:spPr>
            <a:solidFill>
              <a:schemeClr val="accent1"/>
            </a:solidFill>
            <a:ln>
              <a:noFill/>
            </a:ln>
            <a:effectLst/>
          </c:spPr>
          <c:invertIfNegative val="0"/>
          <c:cat>
            <c:strRef>
              <c:f>Sheet1!$A$2:$A$3</c:f>
              <c:strCache>
                <c:ptCount val="2"/>
                <c:pt idx="0">
                  <c:v>MAE</c:v>
                </c:pt>
                <c:pt idx="1">
                  <c:v>MSE</c:v>
                </c:pt>
              </c:strCache>
            </c:strRef>
          </c:cat>
          <c:val>
            <c:numRef>
              <c:f>Sheet1!$B$2:$B$3</c:f>
              <c:numCache>
                <c:formatCode>General</c:formatCode>
                <c:ptCount val="2"/>
                <c:pt idx="0">
                  <c:v>0.23780000000000001</c:v>
                </c:pt>
                <c:pt idx="1">
                  <c:v>0.2581</c:v>
                </c:pt>
              </c:numCache>
            </c:numRef>
          </c:val>
          <c:extLst>
            <c:ext xmlns:c16="http://schemas.microsoft.com/office/drawing/2014/chart" uri="{C3380CC4-5D6E-409C-BE32-E72D297353CC}">
              <c16:uniqueId val="{00000000-9158-8046-871A-584CEB802A95}"/>
            </c:ext>
          </c:extLst>
        </c:ser>
        <c:ser>
          <c:idx val="1"/>
          <c:order val="1"/>
          <c:tx>
            <c:strRef>
              <c:f>Sheet1!$C$1</c:f>
              <c:strCache>
                <c:ptCount val="1"/>
                <c:pt idx="0">
                  <c:v>GAN</c:v>
                </c:pt>
              </c:strCache>
            </c:strRef>
          </c:tx>
          <c:spPr>
            <a:solidFill>
              <a:schemeClr val="accent2"/>
            </a:solidFill>
            <a:ln>
              <a:noFill/>
            </a:ln>
            <a:effectLst/>
          </c:spPr>
          <c:invertIfNegative val="0"/>
          <c:cat>
            <c:strRef>
              <c:f>Sheet1!$A$2:$A$3</c:f>
              <c:strCache>
                <c:ptCount val="2"/>
                <c:pt idx="0">
                  <c:v>MAE</c:v>
                </c:pt>
                <c:pt idx="1">
                  <c:v>MSE</c:v>
                </c:pt>
              </c:strCache>
            </c:strRef>
          </c:cat>
          <c:val>
            <c:numRef>
              <c:f>Sheet1!$C$2:$C$3</c:f>
              <c:numCache>
                <c:formatCode>General</c:formatCode>
                <c:ptCount val="2"/>
                <c:pt idx="0">
                  <c:v>1.5801000000000001</c:v>
                </c:pt>
                <c:pt idx="1">
                  <c:v>16.511199999999999</c:v>
                </c:pt>
              </c:numCache>
            </c:numRef>
          </c:val>
          <c:extLst>
            <c:ext xmlns:c16="http://schemas.microsoft.com/office/drawing/2014/chart" uri="{C3380CC4-5D6E-409C-BE32-E72D297353CC}">
              <c16:uniqueId val="{00000001-9158-8046-871A-584CEB802A95}"/>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MAE</c:v>
                </c:pt>
                <c:pt idx="1">
                  <c:v>MSE</c:v>
                </c:pt>
              </c:strCache>
            </c:strRef>
          </c:cat>
          <c:val>
            <c:numRef>
              <c:f>Sheet1!$D$2:$D$3</c:f>
              <c:numCache>
                <c:formatCode>General</c:formatCode>
                <c:ptCount val="2"/>
                <c:pt idx="0">
                  <c:v>1.5650000000000001E-2</c:v>
                </c:pt>
                <c:pt idx="1">
                  <c:v>3.1559999999999998E-2</c:v>
                </c:pt>
              </c:numCache>
            </c:numRef>
          </c:val>
          <c:extLst>
            <c:ext xmlns:c16="http://schemas.microsoft.com/office/drawing/2014/chart" uri="{C3380CC4-5D6E-409C-BE32-E72D297353CC}">
              <c16:uniqueId val="{00000002-9158-8046-871A-584CEB802A95}"/>
            </c:ext>
          </c:extLst>
        </c:ser>
        <c:ser>
          <c:idx val="3"/>
          <c:order val="3"/>
          <c:tx>
            <c:strRef>
              <c:f>Sheet1!$E$1</c:f>
              <c:strCache>
                <c:ptCount val="1"/>
                <c:pt idx="0">
                  <c:v>DM</c:v>
                </c:pt>
              </c:strCache>
            </c:strRef>
          </c:tx>
          <c:spPr>
            <a:solidFill>
              <a:schemeClr val="accent4"/>
            </a:solidFill>
            <a:ln>
              <a:noFill/>
            </a:ln>
            <a:effectLst/>
          </c:spPr>
          <c:invertIfNegative val="0"/>
          <c:cat>
            <c:strRef>
              <c:f>Sheet1!$A$2:$A$3</c:f>
              <c:strCache>
                <c:ptCount val="2"/>
                <c:pt idx="0">
                  <c:v>MAE</c:v>
                </c:pt>
                <c:pt idx="1">
                  <c:v>MSE</c:v>
                </c:pt>
              </c:strCache>
            </c:strRef>
          </c:cat>
          <c:val>
            <c:numRef>
              <c:f>Sheet1!$E$2:$E$3</c:f>
              <c:numCache>
                <c:formatCode>General</c:formatCode>
                <c:ptCount val="2"/>
                <c:pt idx="0">
                  <c:v>0.46879999999999999</c:v>
                </c:pt>
                <c:pt idx="1">
                  <c:v>0.7107</c:v>
                </c:pt>
              </c:numCache>
            </c:numRef>
          </c:val>
          <c:extLst>
            <c:ext xmlns:c16="http://schemas.microsoft.com/office/drawing/2014/chart" uri="{C3380CC4-5D6E-409C-BE32-E72D297353CC}">
              <c16:uniqueId val="{00000003-9158-8046-871A-584CEB802A95}"/>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评价指标</a:t>
                </a:r>
              </a:p>
            </c:rich>
          </c:tx>
          <c:layout>
            <c:manualLayout>
              <c:xMode val="edge"/>
              <c:yMode val="edge"/>
              <c:x val="0.51935447080291997"/>
              <c:y val="0.62460484720758702"/>
            </c:manualLayout>
          </c:layout>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cap="flat" cmpd="sng" algn="ctr">
            <a:solidFill>
              <a:schemeClr val="tx1">
                <a:lumMod val="50000"/>
                <a:lumOff val="50000"/>
                <a:alpha val="2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预测结果</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a:solidFill>
              <a:schemeClr val="tx1">
                <a:lumMod val="50000"/>
                <a:lumOff val="50000"/>
                <a:alpha val="25000"/>
              </a:schemeClr>
            </a:solidFill>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r"/>
      <c:layout>
        <c:manualLayout>
          <c:xMode val="edge"/>
          <c:yMode val="edge"/>
          <c:x val="0.88787581945595695"/>
          <c:y val="8.0106809078771702E-3"/>
          <c:w val="0.10986361238791301"/>
          <c:h val="0.39572763684913198"/>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solidFill>
      <a:schemeClr val="bg1"/>
    </a:solidFill>
    <a:ln w="6350" cap="flat" cmpd="sng" algn="ctr">
      <a:solidFill>
        <a:schemeClr val="tx1">
          <a:lumMod val="50000"/>
          <a:lumOff val="50000"/>
          <a:alpha val="25000"/>
        </a:schemeClr>
      </a:solidFill>
      <a:round/>
    </a:ln>
    <a:effectLst/>
  </c:spPr>
  <c:txPr>
    <a:bodyPr/>
    <a:lstStyle/>
    <a:p>
      <a:pPr>
        <a:defRPr lang="zh-CN"/>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710811066671101E-2"/>
          <c:y val="0.17413111111111099"/>
          <c:w val="0.88206955380577401"/>
          <c:h val="0.69280148148148202"/>
        </c:manualLayout>
      </c:layout>
      <c:barChart>
        <c:barDir val="col"/>
        <c:grouping val="clustered"/>
        <c:varyColors val="0"/>
        <c:ser>
          <c:idx val="0"/>
          <c:order val="0"/>
          <c:tx>
            <c:strRef>
              <c:f>Sheet1!$B$1</c:f>
              <c:strCache>
                <c:ptCount val="1"/>
                <c:pt idx="0">
                  <c:v>VAE</c:v>
                </c:pt>
              </c:strCache>
            </c:strRef>
          </c:tx>
          <c:spPr>
            <a:solidFill>
              <a:schemeClr val="accent1"/>
            </a:solidFill>
            <a:ln>
              <a:noFill/>
            </a:ln>
            <a:effectLst/>
          </c:spPr>
          <c:invertIfNegative val="0"/>
          <c:cat>
            <c:strRef>
              <c:f>Sheet1!$A$2:$A$3</c:f>
              <c:strCache>
                <c:ptCount val="2"/>
                <c:pt idx="0">
                  <c:v>MAE</c:v>
                </c:pt>
                <c:pt idx="1">
                  <c:v>MSE</c:v>
                </c:pt>
              </c:strCache>
            </c:strRef>
          </c:cat>
          <c:val>
            <c:numRef>
              <c:f>Sheet1!$B$2:$B$3</c:f>
              <c:numCache>
                <c:formatCode>General</c:formatCode>
                <c:ptCount val="2"/>
                <c:pt idx="0">
                  <c:v>6.7000000000000002E-3</c:v>
                </c:pt>
                <c:pt idx="1">
                  <c:v>4.7000000000000002E-3</c:v>
                </c:pt>
              </c:numCache>
            </c:numRef>
          </c:val>
          <c:extLst>
            <c:ext xmlns:c16="http://schemas.microsoft.com/office/drawing/2014/chart" uri="{C3380CC4-5D6E-409C-BE32-E72D297353CC}">
              <c16:uniqueId val="{00000000-9399-C54D-B2BE-F0615D36E2A0}"/>
            </c:ext>
          </c:extLst>
        </c:ser>
        <c:ser>
          <c:idx val="1"/>
          <c:order val="1"/>
          <c:tx>
            <c:strRef>
              <c:f>Sheet1!$C$1</c:f>
              <c:strCache>
                <c:ptCount val="1"/>
                <c:pt idx="0">
                  <c:v>GAN</c:v>
                </c:pt>
              </c:strCache>
            </c:strRef>
          </c:tx>
          <c:spPr>
            <a:solidFill>
              <a:schemeClr val="accent2"/>
            </a:solidFill>
            <a:ln>
              <a:noFill/>
            </a:ln>
            <a:effectLst/>
          </c:spPr>
          <c:invertIfNegative val="0"/>
          <c:cat>
            <c:strRef>
              <c:f>Sheet1!$A$2:$A$3</c:f>
              <c:strCache>
                <c:ptCount val="2"/>
                <c:pt idx="0">
                  <c:v>MAE</c:v>
                </c:pt>
                <c:pt idx="1">
                  <c:v>MSE</c:v>
                </c:pt>
              </c:strCache>
            </c:strRef>
          </c:cat>
          <c:val>
            <c:numRef>
              <c:f>Sheet1!$C$2:$C$3</c:f>
              <c:numCache>
                <c:formatCode>General</c:formatCode>
                <c:ptCount val="2"/>
                <c:pt idx="0">
                  <c:v>0.29199999999999998</c:v>
                </c:pt>
                <c:pt idx="1">
                  <c:v>0.17519999999999999</c:v>
                </c:pt>
              </c:numCache>
            </c:numRef>
          </c:val>
          <c:extLst>
            <c:ext xmlns:c16="http://schemas.microsoft.com/office/drawing/2014/chart" uri="{C3380CC4-5D6E-409C-BE32-E72D297353CC}">
              <c16:uniqueId val="{00000001-9399-C54D-B2BE-F0615D36E2A0}"/>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MAE</c:v>
                </c:pt>
                <c:pt idx="1">
                  <c:v>MSE</c:v>
                </c:pt>
              </c:strCache>
            </c:strRef>
          </c:cat>
          <c:val>
            <c:numRef>
              <c:f>Sheet1!$D$2:$D$3</c:f>
              <c:numCache>
                <c:formatCode>General</c:formatCode>
                <c:ptCount val="2"/>
                <c:pt idx="0">
                  <c:v>1.5789999999999998E-2</c:v>
                </c:pt>
                <c:pt idx="1">
                  <c:v>3.2250000000000001E-2</c:v>
                </c:pt>
              </c:numCache>
            </c:numRef>
          </c:val>
          <c:extLst>
            <c:ext xmlns:c16="http://schemas.microsoft.com/office/drawing/2014/chart" uri="{C3380CC4-5D6E-409C-BE32-E72D297353CC}">
              <c16:uniqueId val="{00000002-9399-C54D-B2BE-F0615D36E2A0}"/>
            </c:ext>
          </c:extLst>
        </c:ser>
        <c:ser>
          <c:idx val="3"/>
          <c:order val="3"/>
          <c:tx>
            <c:strRef>
              <c:f>Sheet1!$E$1</c:f>
              <c:strCache>
                <c:ptCount val="1"/>
                <c:pt idx="0">
                  <c:v>DM</c:v>
                </c:pt>
              </c:strCache>
            </c:strRef>
          </c:tx>
          <c:spPr>
            <a:solidFill>
              <a:schemeClr val="accent4"/>
            </a:solidFill>
            <a:ln>
              <a:noFill/>
            </a:ln>
            <a:effectLst/>
          </c:spPr>
          <c:invertIfNegative val="0"/>
          <c:cat>
            <c:strRef>
              <c:f>Sheet1!$A$2:$A$3</c:f>
              <c:strCache>
                <c:ptCount val="2"/>
                <c:pt idx="0">
                  <c:v>MAE</c:v>
                </c:pt>
                <c:pt idx="1">
                  <c:v>MSE</c:v>
                </c:pt>
              </c:strCache>
            </c:strRef>
          </c:cat>
          <c:val>
            <c:numRef>
              <c:f>Sheet1!$E$2:$E$3</c:f>
              <c:numCache>
                <c:formatCode>General</c:formatCode>
                <c:ptCount val="2"/>
                <c:pt idx="0">
                  <c:v>2.5000000000000001E-2</c:v>
                </c:pt>
                <c:pt idx="1">
                  <c:v>5.4999999999999997E-3</c:v>
                </c:pt>
              </c:numCache>
            </c:numRef>
          </c:val>
          <c:extLst>
            <c:ext xmlns:c16="http://schemas.microsoft.com/office/drawing/2014/chart" uri="{C3380CC4-5D6E-409C-BE32-E72D297353CC}">
              <c16:uniqueId val="{00000003-9399-C54D-B2BE-F0615D36E2A0}"/>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评价指标</a:t>
                </a:r>
              </a:p>
            </c:rich>
          </c:tx>
          <c:layout>
            <c:manualLayout>
              <c:xMode val="edge"/>
              <c:yMode val="edge"/>
              <c:x val="0.52059424137226895"/>
              <c:y val="0.49432857665569002"/>
            </c:manualLayout>
          </c:layout>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cap="flat" cmpd="sng" algn="ctr">
            <a:solidFill>
              <a:schemeClr val="tx1">
                <a:lumMod val="50000"/>
                <a:lumOff val="50000"/>
                <a:alpha val="2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1136"/>
        <c:crosses val="autoZero"/>
        <c:auto val="1"/>
        <c:lblAlgn val="ctr"/>
        <c:lblOffset val="100"/>
        <c:noMultiLvlLbl val="0"/>
      </c:catAx>
      <c:valAx>
        <c:axId val="1663521136"/>
        <c:scaling>
          <c:orientation val="minMax"/>
          <c:max val="0.3"/>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预测结果</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a:solidFill>
              <a:schemeClr val="tx1">
                <a:lumMod val="50000"/>
                <a:lumOff val="50000"/>
                <a:alpha val="25000"/>
              </a:schemeClr>
            </a:solidFill>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0656"/>
        <c:crosses val="autoZero"/>
        <c:crossBetween val="between"/>
        <c:majorUnit val="0.1"/>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solidFill>
      <a:schemeClr val="bg1"/>
    </a:solidFill>
    <a:ln w="6350" cap="flat" cmpd="sng" algn="ctr">
      <a:solidFill>
        <a:schemeClr val="tx1">
          <a:lumMod val="50000"/>
          <a:lumOff val="50000"/>
          <a:alpha val="25000"/>
        </a:schemeClr>
      </a:solidFill>
      <a:round/>
    </a:ln>
    <a:effectLst/>
  </c:spPr>
  <c:txPr>
    <a:bodyPr/>
    <a:lstStyle/>
    <a:p>
      <a:pPr>
        <a:defRPr lang="zh-CN"/>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374890638670197E-2"/>
          <c:y val="0.17413111111111099"/>
          <c:w val="0.88206955380577401"/>
          <c:h val="0.69280148148148202"/>
        </c:manualLayout>
      </c:layout>
      <c:barChart>
        <c:barDir val="col"/>
        <c:grouping val="clustered"/>
        <c:varyColors val="0"/>
        <c:ser>
          <c:idx val="0"/>
          <c:order val="0"/>
          <c:tx>
            <c:strRef>
              <c:f>Sheet1!$B$1</c:f>
              <c:strCache>
                <c:ptCount val="1"/>
                <c:pt idx="0">
                  <c:v>VAE</c:v>
                </c:pt>
              </c:strCache>
            </c:strRef>
          </c:tx>
          <c:spPr>
            <a:solidFill>
              <a:schemeClr val="accent1"/>
            </a:solidFill>
            <a:ln>
              <a:noFill/>
            </a:ln>
            <a:effectLst/>
          </c:spPr>
          <c:invertIfNegative val="0"/>
          <c:cat>
            <c:strRef>
              <c:f>Sheet1!$A$2:$A$3</c:f>
              <c:strCache>
                <c:ptCount val="2"/>
                <c:pt idx="0">
                  <c:v>MAE</c:v>
                </c:pt>
                <c:pt idx="1">
                  <c:v>MSE</c:v>
                </c:pt>
              </c:strCache>
            </c:strRef>
          </c:cat>
          <c:val>
            <c:numRef>
              <c:f>Sheet1!$B$2:$B$3</c:f>
              <c:numCache>
                <c:formatCode>General</c:formatCode>
                <c:ptCount val="2"/>
                <c:pt idx="0">
                  <c:v>3.7600000000000001E-2</c:v>
                </c:pt>
                <c:pt idx="1">
                  <c:v>2.0400000000000001E-2</c:v>
                </c:pt>
              </c:numCache>
            </c:numRef>
          </c:val>
          <c:extLst>
            <c:ext xmlns:c16="http://schemas.microsoft.com/office/drawing/2014/chart" uri="{C3380CC4-5D6E-409C-BE32-E72D297353CC}">
              <c16:uniqueId val="{00000000-9A71-814B-B47C-FF17DC4DDE32}"/>
            </c:ext>
          </c:extLst>
        </c:ser>
        <c:ser>
          <c:idx val="1"/>
          <c:order val="1"/>
          <c:tx>
            <c:strRef>
              <c:f>Sheet1!$C$1</c:f>
              <c:strCache>
                <c:ptCount val="1"/>
                <c:pt idx="0">
                  <c:v>GAN</c:v>
                </c:pt>
              </c:strCache>
            </c:strRef>
          </c:tx>
          <c:spPr>
            <a:solidFill>
              <a:schemeClr val="accent2"/>
            </a:solidFill>
            <a:ln>
              <a:noFill/>
            </a:ln>
            <a:effectLst/>
          </c:spPr>
          <c:invertIfNegative val="0"/>
          <c:cat>
            <c:strRef>
              <c:f>Sheet1!$A$2:$A$3</c:f>
              <c:strCache>
                <c:ptCount val="2"/>
                <c:pt idx="0">
                  <c:v>MAE</c:v>
                </c:pt>
                <c:pt idx="1">
                  <c:v>MSE</c:v>
                </c:pt>
              </c:strCache>
            </c:strRef>
          </c:cat>
          <c:val>
            <c:numRef>
              <c:f>Sheet1!$C$2:$C$3</c:f>
              <c:numCache>
                <c:formatCode>General</c:formatCode>
                <c:ptCount val="2"/>
                <c:pt idx="0">
                  <c:v>0.1865</c:v>
                </c:pt>
                <c:pt idx="1">
                  <c:v>0.20519999999999999</c:v>
                </c:pt>
              </c:numCache>
            </c:numRef>
          </c:val>
          <c:extLst>
            <c:ext xmlns:c16="http://schemas.microsoft.com/office/drawing/2014/chart" uri="{C3380CC4-5D6E-409C-BE32-E72D297353CC}">
              <c16:uniqueId val="{00000001-9A71-814B-B47C-FF17DC4DDE32}"/>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MAE</c:v>
                </c:pt>
                <c:pt idx="1">
                  <c:v>MSE</c:v>
                </c:pt>
              </c:strCache>
            </c:strRef>
          </c:cat>
          <c:val>
            <c:numRef>
              <c:f>Sheet1!$D$2:$D$3</c:f>
              <c:numCache>
                <c:formatCode>General</c:formatCode>
                <c:ptCount val="2"/>
                <c:pt idx="0">
                  <c:v>1.583E-2</c:v>
                </c:pt>
                <c:pt idx="1">
                  <c:v>3.1440000000000003E-2</c:v>
                </c:pt>
              </c:numCache>
            </c:numRef>
          </c:val>
          <c:extLst>
            <c:ext xmlns:c16="http://schemas.microsoft.com/office/drawing/2014/chart" uri="{C3380CC4-5D6E-409C-BE32-E72D297353CC}">
              <c16:uniqueId val="{00000002-9A71-814B-B47C-FF17DC4DDE32}"/>
            </c:ext>
          </c:extLst>
        </c:ser>
        <c:ser>
          <c:idx val="3"/>
          <c:order val="3"/>
          <c:tx>
            <c:strRef>
              <c:f>Sheet1!$E$1</c:f>
              <c:strCache>
                <c:ptCount val="1"/>
                <c:pt idx="0">
                  <c:v>DM</c:v>
                </c:pt>
              </c:strCache>
            </c:strRef>
          </c:tx>
          <c:spPr>
            <a:solidFill>
              <a:schemeClr val="accent4"/>
            </a:solidFill>
            <a:ln>
              <a:noFill/>
            </a:ln>
            <a:effectLst/>
          </c:spPr>
          <c:invertIfNegative val="0"/>
          <c:cat>
            <c:strRef>
              <c:f>Sheet1!$A$2:$A$3</c:f>
              <c:strCache>
                <c:ptCount val="2"/>
                <c:pt idx="0">
                  <c:v>MAE</c:v>
                </c:pt>
                <c:pt idx="1">
                  <c:v>MSE</c:v>
                </c:pt>
              </c:strCache>
            </c:strRef>
          </c:cat>
          <c:val>
            <c:numRef>
              <c:f>Sheet1!$E$2:$E$3</c:f>
              <c:numCache>
                <c:formatCode>General</c:formatCode>
                <c:ptCount val="2"/>
                <c:pt idx="0">
                  <c:v>7.17E-2</c:v>
                </c:pt>
                <c:pt idx="1">
                  <c:v>5.0700000000000002E-2</c:v>
                </c:pt>
              </c:numCache>
            </c:numRef>
          </c:val>
          <c:extLst>
            <c:ext xmlns:c16="http://schemas.microsoft.com/office/drawing/2014/chart" uri="{C3380CC4-5D6E-409C-BE32-E72D297353CC}">
              <c16:uniqueId val="{00000003-9A71-814B-B47C-FF17DC4DDE32}"/>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评价指标</a:t>
                </a:r>
              </a:p>
            </c:rich>
          </c:tx>
          <c:layout>
            <c:manualLayout>
              <c:xMode val="edge"/>
              <c:yMode val="edge"/>
              <c:x val="0.51732693485807602"/>
              <c:y val="0.53925686591276301"/>
            </c:manualLayout>
          </c:layout>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cap="flat" cmpd="sng" algn="ctr">
            <a:solidFill>
              <a:schemeClr val="tx1">
                <a:lumMod val="50000"/>
                <a:lumOff val="50000"/>
                <a:alpha val="2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预测结果</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a:solidFill>
              <a:schemeClr val="tx1">
                <a:lumMod val="50000"/>
                <a:lumOff val="50000"/>
                <a:alpha val="25000"/>
              </a:schemeClr>
            </a:solidFill>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solidFill>
      <a:schemeClr val="bg1"/>
    </a:solidFill>
    <a:ln w="6350" cap="flat" cmpd="sng" algn="ctr">
      <a:solidFill>
        <a:schemeClr val="tx1">
          <a:lumMod val="50000"/>
          <a:lumOff val="50000"/>
          <a:alpha val="25000"/>
        </a:schemeClr>
      </a:solidFill>
      <a:round/>
    </a:ln>
    <a:effectLst/>
  </c:spPr>
  <c:txPr>
    <a:bodyPr/>
    <a:lstStyle/>
    <a:p>
      <a:pPr>
        <a:defRPr lang="zh-CN"/>
      </a:pPr>
      <a:endParaRPr lang="en-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374890638670197E-2"/>
          <c:y val="0.17413111111111099"/>
          <c:w val="0.88206955380577401"/>
          <c:h val="0.69280148148148202"/>
        </c:manualLayout>
      </c:layout>
      <c:barChart>
        <c:barDir val="col"/>
        <c:grouping val="clustered"/>
        <c:varyColors val="0"/>
        <c:ser>
          <c:idx val="0"/>
          <c:order val="0"/>
          <c:tx>
            <c:strRef>
              <c:f>Sheet1!$B$1</c:f>
              <c:strCache>
                <c:ptCount val="1"/>
                <c:pt idx="0">
                  <c:v>VAE</c:v>
                </c:pt>
              </c:strCache>
            </c:strRef>
          </c:tx>
          <c:spPr>
            <a:solidFill>
              <a:schemeClr val="accent1"/>
            </a:solidFill>
            <a:ln>
              <a:noFill/>
            </a:ln>
            <a:effectLst/>
          </c:spPr>
          <c:invertIfNegative val="0"/>
          <c:cat>
            <c:strRef>
              <c:f>Sheet1!$A$2:$A$3</c:f>
              <c:strCache>
                <c:ptCount val="2"/>
                <c:pt idx="0">
                  <c:v>MAE</c:v>
                </c:pt>
                <c:pt idx="1">
                  <c:v>MSE</c:v>
                </c:pt>
              </c:strCache>
            </c:strRef>
          </c:cat>
          <c:val>
            <c:numRef>
              <c:f>Sheet1!$B$2:$B$3</c:f>
              <c:numCache>
                <c:formatCode>General</c:formatCode>
                <c:ptCount val="2"/>
                <c:pt idx="0">
                  <c:v>1.15E-2</c:v>
                </c:pt>
                <c:pt idx="1">
                  <c:v>9.1999999999999998E-3</c:v>
                </c:pt>
              </c:numCache>
            </c:numRef>
          </c:val>
          <c:extLst>
            <c:ext xmlns:c16="http://schemas.microsoft.com/office/drawing/2014/chart" uri="{C3380CC4-5D6E-409C-BE32-E72D297353CC}">
              <c16:uniqueId val="{00000000-6D27-F047-A522-BD300945B140}"/>
            </c:ext>
          </c:extLst>
        </c:ser>
        <c:ser>
          <c:idx val="1"/>
          <c:order val="1"/>
          <c:tx>
            <c:strRef>
              <c:f>Sheet1!$C$1</c:f>
              <c:strCache>
                <c:ptCount val="1"/>
                <c:pt idx="0">
                  <c:v>GAN</c:v>
                </c:pt>
              </c:strCache>
            </c:strRef>
          </c:tx>
          <c:spPr>
            <a:solidFill>
              <a:schemeClr val="accent2"/>
            </a:solidFill>
            <a:ln>
              <a:noFill/>
            </a:ln>
            <a:effectLst/>
          </c:spPr>
          <c:invertIfNegative val="0"/>
          <c:cat>
            <c:strRef>
              <c:f>Sheet1!$A$2:$A$3</c:f>
              <c:strCache>
                <c:ptCount val="2"/>
                <c:pt idx="0">
                  <c:v>MAE</c:v>
                </c:pt>
                <c:pt idx="1">
                  <c:v>MSE</c:v>
                </c:pt>
              </c:strCache>
            </c:strRef>
          </c:cat>
          <c:val>
            <c:numRef>
              <c:f>Sheet1!$C$2:$C$3</c:f>
              <c:numCache>
                <c:formatCode>General</c:formatCode>
                <c:ptCount val="2"/>
                <c:pt idx="0">
                  <c:v>3.6600000000000001E-2</c:v>
                </c:pt>
                <c:pt idx="1">
                  <c:v>1.8200000000000001E-2</c:v>
                </c:pt>
              </c:numCache>
            </c:numRef>
          </c:val>
          <c:extLst>
            <c:ext xmlns:c16="http://schemas.microsoft.com/office/drawing/2014/chart" uri="{C3380CC4-5D6E-409C-BE32-E72D297353CC}">
              <c16:uniqueId val="{00000001-6D27-F047-A522-BD300945B140}"/>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MAE</c:v>
                </c:pt>
                <c:pt idx="1">
                  <c:v>MSE</c:v>
                </c:pt>
              </c:strCache>
            </c:strRef>
          </c:cat>
          <c:val>
            <c:numRef>
              <c:f>Sheet1!$D$2:$D$3</c:f>
              <c:numCache>
                <c:formatCode>General</c:formatCode>
                <c:ptCount val="2"/>
                <c:pt idx="0">
                  <c:v>1.9800000000000002E-2</c:v>
                </c:pt>
                <c:pt idx="1">
                  <c:v>3.381E-2</c:v>
                </c:pt>
              </c:numCache>
            </c:numRef>
          </c:val>
          <c:extLst>
            <c:ext xmlns:c16="http://schemas.microsoft.com/office/drawing/2014/chart" uri="{C3380CC4-5D6E-409C-BE32-E72D297353CC}">
              <c16:uniqueId val="{00000002-6D27-F047-A522-BD300945B140}"/>
            </c:ext>
          </c:extLst>
        </c:ser>
        <c:ser>
          <c:idx val="3"/>
          <c:order val="3"/>
          <c:tx>
            <c:strRef>
              <c:f>Sheet1!$E$1</c:f>
              <c:strCache>
                <c:ptCount val="1"/>
                <c:pt idx="0">
                  <c:v>DM</c:v>
                </c:pt>
              </c:strCache>
            </c:strRef>
          </c:tx>
          <c:spPr>
            <a:solidFill>
              <a:schemeClr val="accent4"/>
            </a:solidFill>
            <a:ln>
              <a:noFill/>
            </a:ln>
            <a:effectLst/>
          </c:spPr>
          <c:invertIfNegative val="0"/>
          <c:cat>
            <c:strRef>
              <c:f>Sheet1!$A$2:$A$3</c:f>
              <c:strCache>
                <c:ptCount val="2"/>
                <c:pt idx="0">
                  <c:v>MAE</c:v>
                </c:pt>
                <c:pt idx="1">
                  <c:v>MSE</c:v>
                </c:pt>
              </c:strCache>
            </c:strRef>
          </c:cat>
          <c:val>
            <c:numRef>
              <c:f>Sheet1!$E$2:$E$3</c:f>
              <c:numCache>
                <c:formatCode>General</c:formatCode>
                <c:ptCount val="2"/>
                <c:pt idx="0">
                  <c:v>0.17530000000000001</c:v>
                </c:pt>
                <c:pt idx="1">
                  <c:v>9.1800000000000007E-2</c:v>
                </c:pt>
              </c:numCache>
            </c:numRef>
          </c:val>
          <c:extLst>
            <c:ext xmlns:c16="http://schemas.microsoft.com/office/drawing/2014/chart" uri="{C3380CC4-5D6E-409C-BE32-E72D297353CC}">
              <c16:uniqueId val="{00000003-6D27-F047-A522-BD300945B140}"/>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评价指标</a:t>
                </a:r>
              </a:p>
            </c:rich>
          </c:tx>
          <c:layout>
            <c:manualLayout>
              <c:xMode val="edge"/>
              <c:yMode val="edge"/>
              <c:x val="0.530058587822265"/>
              <c:y val="0.65516162282496404"/>
            </c:manualLayout>
          </c:layout>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cap="flat" cmpd="sng" algn="ctr">
            <a:solidFill>
              <a:schemeClr val="tx1">
                <a:lumMod val="50000"/>
                <a:lumOff val="50000"/>
                <a:alpha val="2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预测结果</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a:solidFill>
              <a:schemeClr val="tx1">
                <a:lumMod val="50000"/>
                <a:lumOff val="50000"/>
                <a:alpha val="25000"/>
              </a:schemeClr>
            </a:solidFill>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tr"/>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solidFill>
      <a:schemeClr val="bg1"/>
    </a:solidFill>
    <a:ln w="6350" cap="flat" cmpd="sng" algn="ctr">
      <a:solidFill>
        <a:schemeClr val="tx1">
          <a:lumMod val="50000"/>
          <a:lumOff val="50000"/>
          <a:alpha val="25000"/>
        </a:schemeClr>
      </a:solidFill>
      <a:round/>
    </a:ln>
    <a:effectLst/>
  </c:spPr>
  <c:txPr>
    <a:bodyPr/>
    <a:lstStyle/>
    <a:p>
      <a:pPr>
        <a:defRPr lang="zh-CN"/>
      </a:pPr>
      <a:endParaRPr lang="en-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374890638670197E-2"/>
          <c:y val="0.17413111111111099"/>
          <c:w val="0.88206955380577401"/>
          <c:h val="0.69280148148148202"/>
        </c:manualLayout>
      </c:layout>
      <c:barChart>
        <c:barDir val="col"/>
        <c:grouping val="clustered"/>
        <c:varyColors val="0"/>
        <c:ser>
          <c:idx val="0"/>
          <c:order val="0"/>
          <c:tx>
            <c:strRef>
              <c:f>Sheet1!$B$1</c:f>
              <c:strCache>
                <c:ptCount val="1"/>
                <c:pt idx="0">
                  <c:v>VAE</c:v>
                </c:pt>
              </c:strCache>
            </c:strRef>
          </c:tx>
          <c:spPr>
            <a:solidFill>
              <a:schemeClr val="accent1"/>
            </a:solidFill>
            <a:ln>
              <a:noFill/>
            </a:ln>
            <a:effectLst/>
          </c:spPr>
          <c:invertIfNegative val="0"/>
          <c:cat>
            <c:strRef>
              <c:f>Sheet1!$A$2:$A$3</c:f>
              <c:strCache>
                <c:ptCount val="2"/>
                <c:pt idx="0">
                  <c:v>MAE</c:v>
                </c:pt>
                <c:pt idx="1">
                  <c:v>MSE</c:v>
                </c:pt>
              </c:strCache>
            </c:strRef>
          </c:cat>
          <c:val>
            <c:numRef>
              <c:f>Sheet1!$B$2:$B$3</c:f>
              <c:numCache>
                <c:formatCode>General</c:formatCode>
                <c:ptCount val="2"/>
                <c:pt idx="0">
                  <c:v>8.5000000000000006E-3</c:v>
                </c:pt>
                <c:pt idx="1">
                  <c:v>5.5999999999999999E-3</c:v>
                </c:pt>
              </c:numCache>
            </c:numRef>
          </c:val>
          <c:extLst>
            <c:ext xmlns:c16="http://schemas.microsoft.com/office/drawing/2014/chart" uri="{C3380CC4-5D6E-409C-BE32-E72D297353CC}">
              <c16:uniqueId val="{00000000-9F16-4149-8A14-9BEC1BCB2A54}"/>
            </c:ext>
          </c:extLst>
        </c:ser>
        <c:ser>
          <c:idx val="1"/>
          <c:order val="1"/>
          <c:tx>
            <c:strRef>
              <c:f>Sheet1!$C$1</c:f>
              <c:strCache>
                <c:ptCount val="1"/>
                <c:pt idx="0">
                  <c:v>GAN</c:v>
                </c:pt>
              </c:strCache>
            </c:strRef>
          </c:tx>
          <c:spPr>
            <a:solidFill>
              <a:schemeClr val="accent2"/>
            </a:solidFill>
            <a:ln>
              <a:noFill/>
            </a:ln>
            <a:effectLst/>
          </c:spPr>
          <c:invertIfNegative val="0"/>
          <c:cat>
            <c:strRef>
              <c:f>Sheet1!$A$2:$A$3</c:f>
              <c:strCache>
                <c:ptCount val="2"/>
                <c:pt idx="0">
                  <c:v>MAE</c:v>
                </c:pt>
                <c:pt idx="1">
                  <c:v>MSE</c:v>
                </c:pt>
              </c:strCache>
            </c:strRef>
          </c:cat>
          <c:val>
            <c:numRef>
              <c:f>Sheet1!$C$2:$C$3</c:f>
              <c:numCache>
                <c:formatCode>General</c:formatCode>
                <c:ptCount val="2"/>
                <c:pt idx="0">
                  <c:v>3.6799999999999999E-2</c:v>
                </c:pt>
                <c:pt idx="1">
                  <c:v>1.8200000000000001E-2</c:v>
                </c:pt>
              </c:numCache>
            </c:numRef>
          </c:val>
          <c:extLst>
            <c:ext xmlns:c16="http://schemas.microsoft.com/office/drawing/2014/chart" uri="{C3380CC4-5D6E-409C-BE32-E72D297353CC}">
              <c16:uniqueId val="{00000001-9F16-4149-8A14-9BEC1BCB2A54}"/>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MAE</c:v>
                </c:pt>
                <c:pt idx="1">
                  <c:v>MSE</c:v>
                </c:pt>
              </c:strCache>
            </c:strRef>
          </c:cat>
          <c:val>
            <c:numRef>
              <c:f>Sheet1!$D$2:$D$3</c:f>
              <c:numCache>
                <c:formatCode>General</c:formatCode>
                <c:ptCount val="2"/>
                <c:pt idx="0">
                  <c:v>1.7500000000000002E-2</c:v>
                </c:pt>
                <c:pt idx="1">
                  <c:v>3.125E-2</c:v>
                </c:pt>
              </c:numCache>
            </c:numRef>
          </c:val>
          <c:extLst>
            <c:ext xmlns:c16="http://schemas.microsoft.com/office/drawing/2014/chart" uri="{C3380CC4-5D6E-409C-BE32-E72D297353CC}">
              <c16:uniqueId val="{00000002-9F16-4149-8A14-9BEC1BCB2A54}"/>
            </c:ext>
          </c:extLst>
        </c:ser>
        <c:ser>
          <c:idx val="3"/>
          <c:order val="3"/>
          <c:tx>
            <c:strRef>
              <c:f>Sheet1!$E$1</c:f>
              <c:strCache>
                <c:ptCount val="1"/>
                <c:pt idx="0">
                  <c:v>DM</c:v>
                </c:pt>
              </c:strCache>
            </c:strRef>
          </c:tx>
          <c:spPr>
            <a:solidFill>
              <a:schemeClr val="accent4"/>
            </a:solidFill>
            <a:ln>
              <a:noFill/>
            </a:ln>
            <a:effectLst/>
          </c:spPr>
          <c:invertIfNegative val="0"/>
          <c:cat>
            <c:strRef>
              <c:f>Sheet1!$A$2:$A$3</c:f>
              <c:strCache>
                <c:ptCount val="2"/>
                <c:pt idx="0">
                  <c:v>MAE</c:v>
                </c:pt>
                <c:pt idx="1">
                  <c:v>MSE</c:v>
                </c:pt>
              </c:strCache>
            </c:strRef>
          </c:cat>
          <c:val>
            <c:numRef>
              <c:f>Sheet1!$E$2:$E$3</c:f>
              <c:numCache>
                <c:formatCode>General</c:formatCode>
                <c:ptCount val="2"/>
                <c:pt idx="0">
                  <c:v>0.16189999999999999</c:v>
                </c:pt>
                <c:pt idx="1">
                  <c:v>9.2600000000000002E-2</c:v>
                </c:pt>
              </c:numCache>
            </c:numRef>
          </c:val>
          <c:extLst>
            <c:ext xmlns:c16="http://schemas.microsoft.com/office/drawing/2014/chart" uri="{C3380CC4-5D6E-409C-BE32-E72D297353CC}">
              <c16:uniqueId val="{00000003-9F16-4149-8A14-9BEC1BCB2A54}"/>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评价指标</a:t>
                </a:r>
              </a:p>
            </c:rich>
          </c:tx>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cap="flat" cmpd="sng" algn="ctr">
            <a:solidFill>
              <a:schemeClr val="tx1">
                <a:lumMod val="50000"/>
                <a:lumOff val="50000"/>
                <a:alpha val="2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预测结果</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a:solidFill>
              <a:schemeClr val="tx1">
                <a:lumMod val="50000"/>
                <a:lumOff val="50000"/>
                <a:alpha val="25000"/>
              </a:schemeClr>
            </a:solidFill>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tr"/>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solidFill>
      <a:schemeClr val="bg1"/>
    </a:solidFill>
    <a:ln w="6350" cap="flat" cmpd="sng" algn="ctr">
      <a:solidFill>
        <a:schemeClr val="tx1">
          <a:lumMod val="50000"/>
          <a:lumOff val="50000"/>
          <a:alpha val="25000"/>
        </a:schemeClr>
      </a:solidFill>
      <a:round/>
    </a:ln>
    <a:effectLst/>
  </c:spPr>
  <c:txPr>
    <a:bodyPr/>
    <a:lstStyle/>
    <a:p>
      <a:pPr>
        <a:defRPr lang="zh-CN"/>
      </a:pPr>
      <a:endParaRPr lang="en-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374890638670197E-2"/>
          <c:y val="0.17413111111111099"/>
          <c:w val="0.88206955380577401"/>
          <c:h val="0.69280148148148202"/>
        </c:manualLayout>
      </c:layout>
      <c:barChart>
        <c:barDir val="col"/>
        <c:grouping val="clustered"/>
        <c:varyColors val="0"/>
        <c:ser>
          <c:idx val="0"/>
          <c:order val="0"/>
          <c:tx>
            <c:strRef>
              <c:f>Sheet1!$B$1</c:f>
              <c:strCache>
                <c:ptCount val="1"/>
                <c:pt idx="0">
                  <c:v>VAE</c:v>
                </c:pt>
              </c:strCache>
            </c:strRef>
          </c:tx>
          <c:spPr>
            <a:solidFill>
              <a:schemeClr val="accent1"/>
            </a:solidFill>
            <a:ln>
              <a:noFill/>
            </a:ln>
            <a:effectLst/>
          </c:spPr>
          <c:invertIfNegative val="0"/>
          <c:cat>
            <c:strRef>
              <c:f>Sheet1!$A$2:$A$3</c:f>
              <c:strCache>
                <c:ptCount val="2"/>
                <c:pt idx="0">
                  <c:v>MAE</c:v>
                </c:pt>
                <c:pt idx="1">
                  <c:v>MSE</c:v>
                </c:pt>
              </c:strCache>
            </c:strRef>
          </c:cat>
          <c:val>
            <c:numRef>
              <c:f>Sheet1!$B$2:$B$3</c:f>
              <c:numCache>
                <c:formatCode>General</c:formatCode>
                <c:ptCount val="2"/>
                <c:pt idx="0">
                  <c:v>1.03E-2</c:v>
                </c:pt>
                <c:pt idx="1">
                  <c:v>7.1000000000000004E-3</c:v>
                </c:pt>
              </c:numCache>
            </c:numRef>
          </c:val>
          <c:extLst>
            <c:ext xmlns:c16="http://schemas.microsoft.com/office/drawing/2014/chart" uri="{C3380CC4-5D6E-409C-BE32-E72D297353CC}">
              <c16:uniqueId val="{00000000-86FC-9648-A785-4B3E1E1BA302}"/>
            </c:ext>
          </c:extLst>
        </c:ser>
        <c:ser>
          <c:idx val="1"/>
          <c:order val="1"/>
          <c:tx>
            <c:strRef>
              <c:f>Sheet1!$C$1</c:f>
              <c:strCache>
                <c:ptCount val="1"/>
                <c:pt idx="0">
                  <c:v>GAN</c:v>
                </c:pt>
              </c:strCache>
            </c:strRef>
          </c:tx>
          <c:spPr>
            <a:solidFill>
              <a:schemeClr val="accent2"/>
            </a:solidFill>
            <a:ln>
              <a:noFill/>
            </a:ln>
            <a:effectLst/>
          </c:spPr>
          <c:invertIfNegative val="0"/>
          <c:cat>
            <c:strRef>
              <c:f>Sheet1!$A$2:$A$3</c:f>
              <c:strCache>
                <c:ptCount val="2"/>
                <c:pt idx="0">
                  <c:v>MAE</c:v>
                </c:pt>
                <c:pt idx="1">
                  <c:v>MSE</c:v>
                </c:pt>
              </c:strCache>
            </c:strRef>
          </c:cat>
          <c:val>
            <c:numRef>
              <c:f>Sheet1!$C$2:$C$3</c:f>
              <c:numCache>
                <c:formatCode>General</c:formatCode>
                <c:ptCount val="2"/>
                <c:pt idx="0">
                  <c:v>3.8600000000000002E-2</c:v>
                </c:pt>
                <c:pt idx="1">
                  <c:v>1.83E-2</c:v>
                </c:pt>
              </c:numCache>
            </c:numRef>
          </c:val>
          <c:extLst>
            <c:ext xmlns:c16="http://schemas.microsoft.com/office/drawing/2014/chart" uri="{C3380CC4-5D6E-409C-BE32-E72D297353CC}">
              <c16:uniqueId val="{00000001-86FC-9648-A785-4B3E1E1BA302}"/>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MAE</c:v>
                </c:pt>
                <c:pt idx="1">
                  <c:v>MSE</c:v>
                </c:pt>
              </c:strCache>
            </c:strRef>
          </c:cat>
          <c:val>
            <c:numRef>
              <c:f>Sheet1!$D$2:$D$3</c:f>
              <c:numCache>
                <c:formatCode>General</c:formatCode>
                <c:ptCount val="2"/>
                <c:pt idx="0">
                  <c:v>2.1499999999999998E-2</c:v>
                </c:pt>
                <c:pt idx="1">
                  <c:v>3.1399999999999997E-2</c:v>
                </c:pt>
              </c:numCache>
            </c:numRef>
          </c:val>
          <c:extLst>
            <c:ext xmlns:c16="http://schemas.microsoft.com/office/drawing/2014/chart" uri="{C3380CC4-5D6E-409C-BE32-E72D297353CC}">
              <c16:uniqueId val="{00000002-86FC-9648-A785-4B3E1E1BA302}"/>
            </c:ext>
          </c:extLst>
        </c:ser>
        <c:ser>
          <c:idx val="3"/>
          <c:order val="3"/>
          <c:tx>
            <c:strRef>
              <c:f>Sheet1!$E$1</c:f>
              <c:strCache>
                <c:ptCount val="1"/>
                <c:pt idx="0">
                  <c:v>DM</c:v>
                </c:pt>
              </c:strCache>
            </c:strRef>
          </c:tx>
          <c:spPr>
            <a:solidFill>
              <a:schemeClr val="accent4"/>
            </a:solidFill>
            <a:ln>
              <a:noFill/>
            </a:ln>
            <a:effectLst/>
          </c:spPr>
          <c:invertIfNegative val="0"/>
          <c:cat>
            <c:strRef>
              <c:f>Sheet1!$A$2:$A$3</c:f>
              <c:strCache>
                <c:ptCount val="2"/>
                <c:pt idx="0">
                  <c:v>MAE</c:v>
                </c:pt>
                <c:pt idx="1">
                  <c:v>MSE</c:v>
                </c:pt>
              </c:strCache>
            </c:strRef>
          </c:cat>
          <c:val>
            <c:numRef>
              <c:f>Sheet1!$E$2:$E$3</c:f>
              <c:numCache>
                <c:formatCode>General</c:formatCode>
                <c:ptCount val="2"/>
                <c:pt idx="0">
                  <c:v>0.12540000000000001</c:v>
                </c:pt>
                <c:pt idx="1">
                  <c:v>5.3999999999999999E-2</c:v>
                </c:pt>
              </c:numCache>
            </c:numRef>
          </c:val>
          <c:extLst>
            <c:ext xmlns:c16="http://schemas.microsoft.com/office/drawing/2014/chart" uri="{C3380CC4-5D6E-409C-BE32-E72D297353CC}">
              <c16:uniqueId val="{00000003-86FC-9648-A785-4B3E1E1BA302}"/>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评价指标</a:t>
                </a:r>
              </a:p>
            </c:rich>
          </c:tx>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cap="flat" cmpd="sng" algn="ctr">
            <a:solidFill>
              <a:schemeClr val="tx1">
                <a:lumMod val="50000"/>
                <a:lumOff val="50000"/>
                <a:alpha val="2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1136"/>
        <c:crosses val="autoZero"/>
        <c:auto val="1"/>
        <c:lblAlgn val="ctr"/>
        <c:lblOffset val="100"/>
        <c:noMultiLvlLbl val="0"/>
      </c:catAx>
      <c:valAx>
        <c:axId val="1663521136"/>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预测结果</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a:solidFill>
              <a:schemeClr val="tx1">
                <a:lumMod val="50000"/>
                <a:lumOff val="50000"/>
                <a:alpha val="25000"/>
              </a:schemeClr>
            </a:solidFill>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06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r"/>
      <c:layout>
        <c:manualLayout>
          <c:xMode val="edge"/>
          <c:yMode val="edge"/>
          <c:x val="0.88462408566473105"/>
          <c:y val="8.0655016497617003E-3"/>
          <c:w val="0.11311364150516599"/>
          <c:h val="0.3585482097030430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solidFill>
      <a:schemeClr val="bg1"/>
    </a:solidFill>
    <a:ln w="6350" cap="flat" cmpd="sng" algn="ctr">
      <a:solidFill>
        <a:schemeClr val="tx1">
          <a:lumMod val="50000"/>
          <a:lumOff val="50000"/>
          <a:alpha val="25000"/>
        </a:schemeClr>
      </a:solidFill>
      <a:round/>
    </a:ln>
    <a:effectLst/>
  </c:spPr>
  <c:txPr>
    <a:bodyPr/>
    <a:lstStyle/>
    <a:p>
      <a:pPr>
        <a:defRPr lang="zh-CN"/>
      </a:pPr>
      <a:endParaRPr lang="en-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374890638670197E-2"/>
          <c:y val="0.17413111111111099"/>
          <c:w val="0.88206955380577401"/>
          <c:h val="0.69280148148148202"/>
        </c:manualLayout>
      </c:layout>
      <c:barChart>
        <c:barDir val="col"/>
        <c:grouping val="clustered"/>
        <c:varyColors val="0"/>
        <c:ser>
          <c:idx val="0"/>
          <c:order val="0"/>
          <c:tx>
            <c:strRef>
              <c:f>Sheet1!$B$1</c:f>
              <c:strCache>
                <c:ptCount val="1"/>
                <c:pt idx="0">
                  <c:v>VAE</c:v>
                </c:pt>
              </c:strCache>
            </c:strRef>
          </c:tx>
          <c:spPr>
            <a:solidFill>
              <a:schemeClr val="accent1"/>
            </a:solidFill>
            <a:ln>
              <a:noFill/>
            </a:ln>
            <a:effectLst/>
          </c:spPr>
          <c:invertIfNegative val="0"/>
          <c:cat>
            <c:strRef>
              <c:f>Sheet1!$A$2:$A$3</c:f>
              <c:strCache>
                <c:ptCount val="2"/>
                <c:pt idx="0">
                  <c:v>MAE</c:v>
                </c:pt>
                <c:pt idx="1">
                  <c:v>MSE</c:v>
                </c:pt>
              </c:strCache>
            </c:strRef>
          </c:cat>
          <c:val>
            <c:numRef>
              <c:f>Sheet1!$B$2:$B$3</c:f>
              <c:numCache>
                <c:formatCode>General</c:formatCode>
                <c:ptCount val="2"/>
                <c:pt idx="0">
                  <c:v>8.9999999999999993E-3</c:v>
                </c:pt>
                <c:pt idx="1">
                  <c:v>5.5999999999999999E-3</c:v>
                </c:pt>
              </c:numCache>
            </c:numRef>
          </c:val>
          <c:extLst>
            <c:ext xmlns:c16="http://schemas.microsoft.com/office/drawing/2014/chart" uri="{C3380CC4-5D6E-409C-BE32-E72D297353CC}">
              <c16:uniqueId val="{00000000-3BD0-6349-9863-83842C5AA666}"/>
            </c:ext>
          </c:extLst>
        </c:ser>
        <c:ser>
          <c:idx val="1"/>
          <c:order val="1"/>
          <c:tx>
            <c:strRef>
              <c:f>Sheet1!$C$1</c:f>
              <c:strCache>
                <c:ptCount val="1"/>
                <c:pt idx="0">
                  <c:v>GAN</c:v>
                </c:pt>
              </c:strCache>
            </c:strRef>
          </c:tx>
          <c:spPr>
            <a:solidFill>
              <a:schemeClr val="accent2"/>
            </a:solidFill>
            <a:ln>
              <a:noFill/>
            </a:ln>
            <a:effectLst/>
          </c:spPr>
          <c:invertIfNegative val="0"/>
          <c:cat>
            <c:strRef>
              <c:f>Sheet1!$A$2:$A$3</c:f>
              <c:strCache>
                <c:ptCount val="2"/>
                <c:pt idx="0">
                  <c:v>MAE</c:v>
                </c:pt>
                <c:pt idx="1">
                  <c:v>MSE</c:v>
                </c:pt>
              </c:strCache>
            </c:strRef>
          </c:cat>
          <c:val>
            <c:numRef>
              <c:f>Sheet1!$C$2:$C$3</c:f>
              <c:numCache>
                <c:formatCode>General</c:formatCode>
                <c:ptCount val="2"/>
                <c:pt idx="0">
                  <c:v>3.5900000000000001E-2</c:v>
                </c:pt>
                <c:pt idx="1">
                  <c:v>1.77E-2</c:v>
                </c:pt>
              </c:numCache>
            </c:numRef>
          </c:val>
          <c:extLst>
            <c:ext xmlns:c16="http://schemas.microsoft.com/office/drawing/2014/chart" uri="{C3380CC4-5D6E-409C-BE32-E72D297353CC}">
              <c16:uniqueId val="{00000001-3BD0-6349-9863-83842C5AA666}"/>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MAE</c:v>
                </c:pt>
                <c:pt idx="1">
                  <c:v>MSE</c:v>
                </c:pt>
              </c:strCache>
            </c:strRef>
          </c:cat>
          <c:val>
            <c:numRef>
              <c:f>Sheet1!$D$2:$D$3</c:f>
              <c:numCache>
                <c:formatCode>General</c:formatCode>
                <c:ptCount val="2"/>
                <c:pt idx="0">
                  <c:v>1.5299999999999999E-2</c:v>
                </c:pt>
                <c:pt idx="1">
                  <c:v>3.1269999999999999E-2</c:v>
                </c:pt>
              </c:numCache>
            </c:numRef>
          </c:val>
          <c:extLst>
            <c:ext xmlns:c16="http://schemas.microsoft.com/office/drawing/2014/chart" uri="{C3380CC4-5D6E-409C-BE32-E72D297353CC}">
              <c16:uniqueId val="{00000002-3BD0-6349-9863-83842C5AA666}"/>
            </c:ext>
          </c:extLst>
        </c:ser>
        <c:ser>
          <c:idx val="3"/>
          <c:order val="3"/>
          <c:tx>
            <c:strRef>
              <c:f>Sheet1!$E$1</c:f>
              <c:strCache>
                <c:ptCount val="1"/>
                <c:pt idx="0">
                  <c:v>DM</c:v>
                </c:pt>
              </c:strCache>
            </c:strRef>
          </c:tx>
          <c:spPr>
            <a:solidFill>
              <a:schemeClr val="accent4"/>
            </a:solidFill>
            <a:ln>
              <a:noFill/>
            </a:ln>
            <a:effectLst/>
          </c:spPr>
          <c:invertIfNegative val="0"/>
          <c:cat>
            <c:strRef>
              <c:f>Sheet1!$A$2:$A$3</c:f>
              <c:strCache>
                <c:ptCount val="2"/>
                <c:pt idx="0">
                  <c:v>MAE</c:v>
                </c:pt>
                <c:pt idx="1">
                  <c:v>MSE</c:v>
                </c:pt>
              </c:strCache>
            </c:strRef>
          </c:cat>
          <c:val>
            <c:numRef>
              <c:f>Sheet1!$E$2:$E$3</c:f>
              <c:numCache>
                <c:formatCode>General</c:formatCode>
                <c:ptCount val="2"/>
                <c:pt idx="0">
                  <c:v>0.18809999999999999</c:v>
                </c:pt>
                <c:pt idx="1">
                  <c:v>0.109</c:v>
                </c:pt>
              </c:numCache>
            </c:numRef>
          </c:val>
          <c:extLst>
            <c:ext xmlns:c16="http://schemas.microsoft.com/office/drawing/2014/chart" uri="{C3380CC4-5D6E-409C-BE32-E72D297353CC}">
              <c16:uniqueId val="{00000003-3BD0-6349-9863-83842C5AA666}"/>
            </c:ext>
          </c:extLst>
        </c:ser>
        <c:dLbls>
          <c:showLegendKey val="0"/>
          <c:showVal val="0"/>
          <c:showCatName val="0"/>
          <c:showSerName val="0"/>
          <c:showPercent val="0"/>
          <c:showBubbleSize val="0"/>
        </c:dLbls>
        <c:gapWidth val="246"/>
        <c:overlap val="-28"/>
        <c:axId val="1663520656"/>
        <c:axId val="1663521136"/>
      </c:barChart>
      <c:catAx>
        <c:axId val="1663520656"/>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评价指标</a:t>
                </a:r>
              </a:p>
            </c:rich>
          </c:tx>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cap="flat" cmpd="sng" algn="ctr">
            <a:solidFill>
              <a:schemeClr val="tx1">
                <a:lumMod val="50000"/>
                <a:lumOff val="50000"/>
                <a:alpha val="2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1136"/>
        <c:crosses val="autoZero"/>
        <c:auto val="1"/>
        <c:lblAlgn val="ctr"/>
        <c:lblOffset val="100"/>
        <c:noMultiLvlLbl val="0"/>
      </c:catAx>
      <c:valAx>
        <c:axId val="1663521136"/>
        <c:scaling>
          <c:orientation val="minMax"/>
          <c:max val="0.25"/>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zh-CN" altLang="en-US"/>
                  <a:t>预测结果</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w="6350">
            <a:solidFill>
              <a:schemeClr val="tx1">
                <a:lumMod val="50000"/>
                <a:lumOff val="50000"/>
                <a:alpha val="25000"/>
              </a:schemeClr>
            </a:solidFill>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CN"/>
          </a:p>
        </c:txPr>
        <c:crossAx val="1663520656"/>
        <c:crosses val="autoZero"/>
        <c:crossBetween val="between"/>
        <c:majorUnit val="0.05"/>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CN"/>
          </a:p>
        </c:txPr>
      </c:dTable>
      <c:spPr>
        <a:noFill/>
        <a:ln>
          <a:noFill/>
        </a:ln>
        <a:effectLst/>
      </c:spPr>
    </c:plotArea>
    <c:legend>
      <c:legendPos val="tr"/>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solidFill>
      <a:schemeClr val="bg1"/>
    </a:solidFill>
    <a:ln w="6350" cap="flat" cmpd="sng" algn="ctr">
      <a:solidFill>
        <a:schemeClr val="tx1">
          <a:lumMod val="50000"/>
          <a:lumOff val="50000"/>
          <a:alpha val="25000"/>
        </a:schemeClr>
      </a:solidFill>
      <a:round/>
    </a:ln>
    <a:effectLst/>
  </c:spPr>
  <c:txPr>
    <a:bodyPr/>
    <a:lstStyle/>
    <a:p>
      <a:pPr>
        <a:defRPr lang="zh-CN"/>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07C9B-F267-4A03-AD17-089EEDB418EC}" type="datetimeFigureOut">
              <a:rPr lang="zh-CN" altLang="en-US" smtClean="0"/>
              <a:t>2025/3/17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A4DF3B-20F9-4663-ACCD-B16856B4F9C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A4DF3B-20F9-4663-ACCD-B16856B4F9C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寡糖去掉自注意力机制 D Loss: 0.0000, G Loss: 12.5913</a:t>
            </a:r>
          </a:p>
          <a:p>
            <a:r>
              <a:t>蛋白去掉LSTM网络 D Loss: 0.1358, G Loss: 4.1487</a:t>
            </a:r>
          </a:p>
          <a:p>
            <a:r>
              <a:rPr lang="zh-CN"/>
              <a:t>全加上, D Loss: 0.0198, G Loss: 4.2109</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111111"/>
                </a:solidFill>
                <a:effectLst/>
                <a:highlight>
                  <a:srgbClr val="F7F7F7"/>
                </a:highlight>
                <a:latin typeface="-apple-system"/>
              </a:rPr>
              <a:t>小麦中的锈病真菌病原体抗性是由单个半显性疾病抗性（</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）基因赋予后</a:t>
            </a:r>
            <a:endParaRPr lang="en-US" altLang="zh-CN" b="0" i="0" dirty="0">
              <a:solidFill>
                <a:srgbClr val="111111"/>
              </a:solidFill>
              <a:effectLst/>
              <a:highlight>
                <a:srgbClr val="F7F7F7"/>
              </a:highlight>
              <a:latin typeface="-apple-system"/>
            </a:endParaRPr>
          </a:p>
          <a:p>
            <a:r>
              <a:rPr lang="zh-CN" altLang="en-US" b="0" i="0" dirty="0">
                <a:solidFill>
                  <a:srgbClr val="111111"/>
                </a:solidFill>
                <a:effectLst/>
                <a:highlight>
                  <a:srgbClr val="F7F7F7"/>
                </a:highlight>
                <a:latin typeface="-apple-system"/>
              </a:rPr>
              <a:t>图</a:t>
            </a:r>
            <a:r>
              <a:rPr lang="en-US" altLang="zh-CN" b="0" i="0" dirty="0">
                <a:solidFill>
                  <a:srgbClr val="111111"/>
                </a:solidFill>
                <a:effectLst/>
                <a:highlight>
                  <a:srgbClr val="F7F7F7"/>
                </a:highlight>
                <a:latin typeface="-apple-system"/>
              </a:rPr>
              <a:t>A</a:t>
            </a:r>
            <a:r>
              <a:rPr lang="zh-CN" altLang="en-US" b="0" i="0" dirty="0">
                <a:solidFill>
                  <a:srgbClr val="111111"/>
                </a:solidFill>
                <a:effectLst/>
                <a:highlight>
                  <a:srgbClr val="F7F7F7"/>
                </a:highlight>
                <a:latin typeface="-apple-system"/>
              </a:rPr>
              <a:t>：</a:t>
            </a:r>
            <a:r>
              <a:rPr lang="zh-CN" altLang="en-US" b="0" i="0" dirty="0">
                <a:solidFill>
                  <a:srgbClr val="05073B"/>
                </a:solidFill>
                <a:effectLst/>
                <a:highlight>
                  <a:srgbClr val="FDFDFE"/>
                </a:highlight>
                <a:latin typeface="-apple-system"/>
              </a:rPr>
              <a:t>易感亚麻上的亚麻锈菌产生大量锈孢子</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左侧</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与抗病亚麻</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右侧</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的比较</a:t>
            </a:r>
            <a:br>
              <a:rPr lang="en-US" altLang="zh-CN" b="0" i="0" dirty="0">
                <a:solidFill>
                  <a:srgbClr val="05073B"/>
                </a:solidFill>
                <a:effectLst/>
                <a:highlight>
                  <a:srgbClr val="FDFDFE"/>
                </a:highlight>
                <a:latin typeface="-apple-system"/>
              </a:rPr>
            </a:br>
            <a:r>
              <a:rPr lang="zh-CN" altLang="en-US" b="0" i="0" dirty="0">
                <a:solidFill>
                  <a:srgbClr val="05073B"/>
                </a:solidFill>
                <a:effectLst/>
                <a:highlight>
                  <a:srgbClr val="FDFDFE"/>
                </a:highlight>
                <a:latin typeface="-apple-system"/>
              </a:rPr>
              <a:t>图</a:t>
            </a:r>
            <a:r>
              <a:rPr lang="en-US" altLang="zh-CN" b="0" i="0" dirty="0">
                <a:solidFill>
                  <a:srgbClr val="05073B"/>
                </a:solidFill>
                <a:effectLst/>
                <a:highlight>
                  <a:srgbClr val="FDFDFE"/>
                </a:highlight>
                <a:latin typeface="-apple-system"/>
              </a:rPr>
              <a:t>B</a:t>
            </a:r>
            <a:r>
              <a:rPr lang="zh-CN" altLang="en-US" b="0" i="0" dirty="0">
                <a:solidFill>
                  <a:srgbClr val="05073B"/>
                </a:solidFill>
                <a:effectLst/>
                <a:highlight>
                  <a:srgbClr val="FDFDFE"/>
                </a:highlight>
                <a:latin typeface="-apple-system"/>
              </a:rPr>
              <a:t>：小麦和秆锈病菌株</a:t>
            </a:r>
            <a:r>
              <a:rPr lang="en-US" altLang="zh-CN" b="0" i="0" dirty="0">
                <a:solidFill>
                  <a:srgbClr val="05073B"/>
                </a:solidFill>
                <a:effectLst/>
                <a:highlight>
                  <a:srgbClr val="FDFDFE"/>
                </a:highlight>
                <a:latin typeface="-apple-system"/>
              </a:rPr>
              <a:t>JRCQC</a:t>
            </a:r>
            <a:r>
              <a:rPr lang="zh-CN" altLang="en-US" b="0" i="0" dirty="0">
                <a:solidFill>
                  <a:srgbClr val="05073B"/>
                </a:solidFill>
                <a:effectLst/>
                <a:highlight>
                  <a:srgbClr val="FDFDFE"/>
                </a:highlight>
                <a:latin typeface="-apple-system"/>
              </a:rPr>
              <a:t>之间的不同相互作用，最右边携带秆锈病抗性基因</a:t>
            </a:r>
            <a:r>
              <a:rPr lang="en-US" altLang="zh-CN" b="0" i="0" dirty="0">
                <a:solidFill>
                  <a:srgbClr val="05073B"/>
                </a:solidFill>
                <a:effectLst/>
                <a:highlight>
                  <a:srgbClr val="FDFDFE"/>
                </a:highlight>
                <a:latin typeface="-apple-system"/>
              </a:rPr>
              <a:t>Sr35</a:t>
            </a:r>
            <a:br>
              <a:rPr lang="en-US" altLang="zh-CN" b="0" i="0" dirty="0">
                <a:solidFill>
                  <a:srgbClr val="05073B"/>
                </a:solidFill>
                <a:effectLst/>
                <a:highlight>
                  <a:srgbClr val="FDFDFE"/>
                </a:highlight>
                <a:latin typeface="-apple-system"/>
              </a:rPr>
            </a:br>
            <a:r>
              <a:rPr lang="zh-CN" altLang="zh-CN" sz="1800" dirty="0">
                <a:solidFill>
                  <a:srgbClr val="84E290"/>
                </a:solidFill>
                <a:effectLst/>
                <a:ea typeface="等线" panose="02010600030101010101" pitchFamily="2" charset="-122"/>
                <a:cs typeface="Times New Roman" panose="02020603050405020304" pitchFamily="18" charset="0"/>
              </a:rPr>
              <a:t>为什么携带无毒性基因？宿主无相应免疫受体时，</a:t>
            </a:r>
            <a:r>
              <a:rPr lang="en-US" altLang="zh-CN" sz="1800" dirty="0" err="1">
                <a:solidFill>
                  <a:srgbClr val="84E290"/>
                </a:solidFill>
                <a:effectLst/>
                <a:ea typeface="等线" panose="02010600030101010101" pitchFamily="2" charset="-122"/>
                <a:cs typeface="Times New Roman" panose="02020603050405020304" pitchFamily="18" charset="0"/>
              </a:rPr>
              <a:t>Avr</a:t>
            </a:r>
            <a:r>
              <a:rPr lang="zh-CN" altLang="zh-CN" sz="1800" dirty="0">
                <a:solidFill>
                  <a:srgbClr val="84E290"/>
                </a:solidFill>
                <a:effectLst/>
                <a:ea typeface="等线" panose="02010600030101010101" pitchFamily="2" charset="-122"/>
                <a:cs typeface="Times New Roman" panose="02020603050405020304" pitchFamily="18" charset="0"/>
              </a:rPr>
              <a:t>基因可增强病原体的毒力。</a:t>
            </a:r>
            <a:br>
              <a:rPr lang="en-US" altLang="zh-CN" sz="1800" dirty="0">
                <a:solidFill>
                  <a:srgbClr val="84E290"/>
                </a:solidFill>
                <a:effectLst/>
                <a:ea typeface="等线" panose="02010600030101010101" pitchFamily="2" charset="-122"/>
                <a:cs typeface="Times New Roman" panose="02020603050405020304" pitchFamily="18" charset="0"/>
              </a:rPr>
            </a:br>
            <a:r>
              <a:rPr lang="zh-CN" altLang="zh-CN" sz="1800" dirty="0">
                <a:solidFill>
                  <a:srgbClr val="84E290"/>
                </a:solidFill>
                <a:effectLst/>
                <a:ea typeface="等线" panose="02010600030101010101" pitchFamily="2" charset="-122"/>
                <a:cs typeface="Times New Roman" panose="02020603050405020304" pitchFamily="18" charset="0"/>
              </a:rPr>
              <a:t>病原体编码多个毒力因子（毒力“</a:t>
            </a:r>
            <a:r>
              <a:rPr lang="en-US" altLang="zh-CN" sz="1800" dirty="0">
                <a:solidFill>
                  <a:srgbClr val="84E290"/>
                </a:solidFill>
                <a:effectLst/>
                <a:ea typeface="等线" panose="02010600030101010101" pitchFamily="2" charset="-122"/>
                <a:cs typeface="Times New Roman" panose="02020603050405020304" pitchFamily="18" charset="0"/>
              </a:rPr>
              <a:t>effectors</a:t>
            </a:r>
            <a:r>
              <a:rPr lang="zh-CN" altLang="zh-CN" sz="1800" dirty="0">
                <a:solidFill>
                  <a:srgbClr val="84E290"/>
                </a:solidFill>
                <a:effectLst/>
                <a:ea typeface="等线" panose="02010600030101010101" pitchFamily="2" charset="-122"/>
                <a:cs typeface="Times New Roman" panose="02020603050405020304" pitchFamily="18" charset="0"/>
              </a:rPr>
              <a:t>”（效应子）并转移到植物细胞中，而植物细胞只需检测一个效应子就能抵御病原体侵害，所以在具有遗传多样性的植物群体中，病原体侵害不容易成功</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111111"/>
                </a:solidFill>
                <a:effectLst/>
                <a:highlight>
                  <a:srgbClr val="F7F7F7"/>
                </a:highlight>
                <a:latin typeface="-apple-system"/>
              </a:rPr>
              <a:t>小麦中的锈病真菌病原体抗性是由单个半显性疾病抗性（</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）基因赋予后</a:t>
            </a:r>
            <a:endParaRPr lang="en-US" altLang="zh-CN" b="0" i="0" dirty="0">
              <a:solidFill>
                <a:srgbClr val="111111"/>
              </a:solidFill>
              <a:effectLst/>
              <a:highlight>
                <a:srgbClr val="F7F7F7"/>
              </a:highlight>
              <a:latin typeface="-apple-system"/>
            </a:endParaRPr>
          </a:p>
          <a:p>
            <a:r>
              <a:rPr lang="zh-CN" altLang="en-US" b="0" i="0" dirty="0">
                <a:solidFill>
                  <a:srgbClr val="111111"/>
                </a:solidFill>
                <a:effectLst/>
                <a:highlight>
                  <a:srgbClr val="F7F7F7"/>
                </a:highlight>
                <a:latin typeface="-apple-system"/>
              </a:rPr>
              <a:t>图</a:t>
            </a:r>
            <a:r>
              <a:rPr lang="en-US" altLang="zh-CN" b="0" i="0" dirty="0">
                <a:solidFill>
                  <a:srgbClr val="111111"/>
                </a:solidFill>
                <a:effectLst/>
                <a:highlight>
                  <a:srgbClr val="F7F7F7"/>
                </a:highlight>
                <a:latin typeface="-apple-system"/>
              </a:rPr>
              <a:t>A</a:t>
            </a:r>
            <a:r>
              <a:rPr lang="zh-CN" altLang="en-US" b="0" i="0" dirty="0">
                <a:solidFill>
                  <a:srgbClr val="111111"/>
                </a:solidFill>
                <a:effectLst/>
                <a:highlight>
                  <a:srgbClr val="F7F7F7"/>
                </a:highlight>
                <a:latin typeface="-apple-system"/>
              </a:rPr>
              <a:t>：</a:t>
            </a:r>
            <a:r>
              <a:rPr lang="zh-CN" altLang="en-US" b="0" i="0" dirty="0">
                <a:solidFill>
                  <a:srgbClr val="05073B"/>
                </a:solidFill>
                <a:effectLst/>
                <a:highlight>
                  <a:srgbClr val="FDFDFE"/>
                </a:highlight>
                <a:latin typeface="-apple-system"/>
              </a:rPr>
              <a:t>易感亚麻上的亚麻锈菌产生大量锈孢子</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左侧</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与抗病亚麻</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右侧</a:t>
            </a:r>
            <a:r>
              <a:rPr lang="en-US" altLang="zh-CN" b="0" i="0" dirty="0">
                <a:solidFill>
                  <a:srgbClr val="05073B"/>
                </a:solidFill>
                <a:effectLst/>
                <a:highlight>
                  <a:srgbClr val="FDFDFE"/>
                </a:highlight>
                <a:latin typeface="-apple-system"/>
              </a:rPr>
              <a:t>)</a:t>
            </a:r>
            <a:r>
              <a:rPr lang="zh-CN" altLang="en-US" b="0" i="0" dirty="0">
                <a:solidFill>
                  <a:srgbClr val="05073B"/>
                </a:solidFill>
                <a:effectLst/>
                <a:highlight>
                  <a:srgbClr val="FDFDFE"/>
                </a:highlight>
                <a:latin typeface="-apple-system"/>
              </a:rPr>
              <a:t>的比较</a:t>
            </a:r>
            <a:br>
              <a:rPr lang="en-US" altLang="zh-CN" b="0" i="0" dirty="0">
                <a:solidFill>
                  <a:srgbClr val="05073B"/>
                </a:solidFill>
                <a:effectLst/>
                <a:highlight>
                  <a:srgbClr val="FDFDFE"/>
                </a:highlight>
                <a:latin typeface="-apple-system"/>
              </a:rPr>
            </a:br>
            <a:r>
              <a:rPr lang="zh-CN" altLang="en-US" b="0" i="0" dirty="0">
                <a:solidFill>
                  <a:srgbClr val="05073B"/>
                </a:solidFill>
                <a:effectLst/>
                <a:highlight>
                  <a:srgbClr val="FDFDFE"/>
                </a:highlight>
                <a:latin typeface="-apple-system"/>
              </a:rPr>
              <a:t>图</a:t>
            </a:r>
            <a:r>
              <a:rPr lang="en-US" altLang="zh-CN" b="0" i="0" dirty="0">
                <a:solidFill>
                  <a:srgbClr val="05073B"/>
                </a:solidFill>
                <a:effectLst/>
                <a:highlight>
                  <a:srgbClr val="FDFDFE"/>
                </a:highlight>
                <a:latin typeface="-apple-system"/>
              </a:rPr>
              <a:t>B</a:t>
            </a:r>
            <a:r>
              <a:rPr lang="zh-CN" altLang="en-US" b="0" i="0" dirty="0">
                <a:solidFill>
                  <a:srgbClr val="05073B"/>
                </a:solidFill>
                <a:effectLst/>
                <a:highlight>
                  <a:srgbClr val="FDFDFE"/>
                </a:highlight>
                <a:latin typeface="-apple-system"/>
              </a:rPr>
              <a:t>：小麦和秆锈病菌株</a:t>
            </a:r>
            <a:r>
              <a:rPr lang="en-US" altLang="zh-CN" b="0" i="0" dirty="0">
                <a:solidFill>
                  <a:srgbClr val="05073B"/>
                </a:solidFill>
                <a:effectLst/>
                <a:highlight>
                  <a:srgbClr val="FDFDFE"/>
                </a:highlight>
                <a:latin typeface="-apple-system"/>
              </a:rPr>
              <a:t>JRCQC</a:t>
            </a:r>
            <a:r>
              <a:rPr lang="zh-CN" altLang="en-US" b="0" i="0" dirty="0">
                <a:solidFill>
                  <a:srgbClr val="05073B"/>
                </a:solidFill>
                <a:effectLst/>
                <a:highlight>
                  <a:srgbClr val="FDFDFE"/>
                </a:highlight>
                <a:latin typeface="-apple-system"/>
              </a:rPr>
              <a:t>之间的不同相互作用，最右边携带秆锈病抗性基因</a:t>
            </a:r>
            <a:r>
              <a:rPr lang="en-US" altLang="zh-CN" b="0" i="0" dirty="0">
                <a:solidFill>
                  <a:srgbClr val="05073B"/>
                </a:solidFill>
                <a:effectLst/>
                <a:highlight>
                  <a:srgbClr val="FDFDFE"/>
                </a:highlight>
                <a:latin typeface="-apple-system"/>
              </a:rPr>
              <a:t>Sr35</a:t>
            </a:r>
            <a:br>
              <a:rPr lang="en-US" altLang="zh-CN" b="0" i="0" dirty="0">
                <a:solidFill>
                  <a:srgbClr val="05073B"/>
                </a:solidFill>
                <a:effectLst/>
                <a:highlight>
                  <a:srgbClr val="FDFDFE"/>
                </a:highlight>
                <a:latin typeface="-apple-system"/>
              </a:rPr>
            </a:br>
            <a:r>
              <a:rPr lang="zh-CN" altLang="zh-CN" sz="1800" dirty="0">
                <a:solidFill>
                  <a:srgbClr val="84E290"/>
                </a:solidFill>
                <a:effectLst/>
                <a:ea typeface="等线" panose="02010600030101010101" pitchFamily="2" charset="-122"/>
                <a:cs typeface="Times New Roman" panose="02020603050405020304" pitchFamily="18" charset="0"/>
              </a:rPr>
              <a:t>为什么携带无毒性基因？宿主无相应免疫受体时，</a:t>
            </a:r>
            <a:r>
              <a:rPr lang="en-US" altLang="zh-CN" sz="1800" dirty="0" err="1">
                <a:solidFill>
                  <a:srgbClr val="84E290"/>
                </a:solidFill>
                <a:effectLst/>
                <a:ea typeface="等线" panose="02010600030101010101" pitchFamily="2" charset="-122"/>
                <a:cs typeface="Times New Roman" panose="02020603050405020304" pitchFamily="18" charset="0"/>
              </a:rPr>
              <a:t>Avr</a:t>
            </a:r>
            <a:r>
              <a:rPr lang="zh-CN" altLang="zh-CN" sz="1800" dirty="0">
                <a:solidFill>
                  <a:srgbClr val="84E290"/>
                </a:solidFill>
                <a:effectLst/>
                <a:ea typeface="等线" panose="02010600030101010101" pitchFamily="2" charset="-122"/>
                <a:cs typeface="Times New Roman" panose="02020603050405020304" pitchFamily="18" charset="0"/>
              </a:rPr>
              <a:t>基因可增强病原体的毒力。</a:t>
            </a:r>
            <a:br>
              <a:rPr lang="en-US" altLang="zh-CN" sz="1800" dirty="0">
                <a:solidFill>
                  <a:srgbClr val="84E290"/>
                </a:solidFill>
                <a:effectLst/>
                <a:ea typeface="等线" panose="02010600030101010101" pitchFamily="2" charset="-122"/>
                <a:cs typeface="Times New Roman" panose="02020603050405020304" pitchFamily="18" charset="0"/>
              </a:rPr>
            </a:br>
            <a:r>
              <a:rPr lang="zh-CN" altLang="zh-CN" sz="1800" dirty="0">
                <a:solidFill>
                  <a:srgbClr val="84E290"/>
                </a:solidFill>
                <a:effectLst/>
                <a:ea typeface="等线" panose="02010600030101010101" pitchFamily="2" charset="-122"/>
                <a:cs typeface="Times New Roman" panose="02020603050405020304" pitchFamily="18" charset="0"/>
              </a:rPr>
              <a:t>病原体编码多个毒力因子（毒力“</a:t>
            </a:r>
            <a:r>
              <a:rPr lang="en-US" altLang="zh-CN" sz="1800" dirty="0">
                <a:solidFill>
                  <a:srgbClr val="84E290"/>
                </a:solidFill>
                <a:effectLst/>
                <a:ea typeface="等线" panose="02010600030101010101" pitchFamily="2" charset="-122"/>
                <a:cs typeface="Times New Roman" panose="02020603050405020304" pitchFamily="18" charset="0"/>
              </a:rPr>
              <a:t>effectors</a:t>
            </a:r>
            <a:r>
              <a:rPr lang="zh-CN" altLang="zh-CN" sz="1800" dirty="0">
                <a:solidFill>
                  <a:srgbClr val="84E290"/>
                </a:solidFill>
                <a:effectLst/>
                <a:ea typeface="等线" panose="02010600030101010101" pitchFamily="2" charset="-122"/>
                <a:cs typeface="Times New Roman" panose="02020603050405020304" pitchFamily="18" charset="0"/>
              </a:rPr>
              <a:t>”（效应子）并转移到植物细胞中，而植物细胞只需检测一个效应子就能抵御病原体侵害，所以在具有遗传多样性的植物群体中，病原体侵害不容易成功</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ROS</a:t>
            </a:r>
            <a:r>
              <a:rPr lang="zh-CN" altLang="en-US" dirty="0"/>
              <a:t>（</a:t>
            </a:r>
            <a:r>
              <a:rPr lang="en-US" altLang="zh-CN" b="0" i="0" dirty="0">
                <a:solidFill>
                  <a:srgbClr val="111111"/>
                </a:solidFill>
                <a:effectLst/>
                <a:highlight>
                  <a:srgbClr val="F7F7F7"/>
                </a:highlight>
                <a:latin typeface="-apple-system"/>
              </a:rPr>
              <a:t>reactive oxygen species</a:t>
            </a:r>
            <a:r>
              <a:rPr lang="zh-CN" altLang="en-US" dirty="0"/>
              <a:t>）：活性氧种</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br>
              <a:rPr lang="en-US" altLang="zh-CN" dirty="0"/>
            </a:br>
            <a:r>
              <a:rPr lang="zh-CN" altLang="en-US" b="0" i="0" dirty="0">
                <a:solidFill>
                  <a:srgbClr val="111111"/>
                </a:solidFill>
                <a:effectLst/>
                <a:highlight>
                  <a:srgbClr val="F7F7F7"/>
                </a:highlight>
                <a:latin typeface="-apple-system"/>
              </a:rPr>
              <a:t>第一个克隆的基因对基因</a:t>
            </a:r>
            <a:r>
              <a:rPr lang="en-US" altLang="zh-CN" b="0" i="0" dirty="0">
                <a:solidFill>
                  <a:srgbClr val="111111"/>
                </a:solidFill>
                <a:effectLst/>
                <a:highlight>
                  <a:srgbClr val="F7F7F7"/>
                </a:highlight>
                <a:latin typeface="-apple-system"/>
              </a:rPr>
              <a:t>R</a:t>
            </a:r>
            <a:r>
              <a:rPr lang="zh-CN" altLang="en-US" b="0" i="0" dirty="0">
                <a:solidFill>
                  <a:srgbClr val="111111"/>
                </a:solidFill>
                <a:effectLst/>
                <a:highlight>
                  <a:srgbClr val="F7F7F7"/>
                </a:highlight>
                <a:latin typeface="-apple-system"/>
              </a:rPr>
              <a:t>基因是来自番茄的</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a:t>
            </a:r>
            <a:r>
              <a:rPr lang="en-US" altLang="zh-CN" b="0" i="0" dirty="0" err="1">
                <a:solidFill>
                  <a:srgbClr val="111111"/>
                </a:solidFill>
                <a:effectLst/>
                <a:highlight>
                  <a:srgbClr val="F7F7F7"/>
                </a:highlight>
                <a:latin typeface="-apple-system"/>
              </a:rPr>
              <a:t>Pto</a:t>
            </a:r>
            <a:r>
              <a:rPr lang="zh-CN" altLang="en-US" b="0" i="0" dirty="0">
                <a:solidFill>
                  <a:srgbClr val="111111"/>
                </a:solidFill>
                <a:effectLst/>
                <a:highlight>
                  <a:srgbClr val="F7F7F7"/>
                </a:highlight>
                <a:latin typeface="-apple-system"/>
              </a:rPr>
              <a:t>是一种蛋白激酶，能识别假单胞菌效应子</a:t>
            </a:r>
            <a:r>
              <a:rPr lang="en-US" altLang="zh-CN" b="0" i="0" dirty="0" err="1">
                <a:solidFill>
                  <a:srgbClr val="111111"/>
                </a:solidFill>
                <a:effectLst/>
                <a:highlight>
                  <a:srgbClr val="F7F7F7"/>
                </a:highlight>
                <a:latin typeface="-apple-system"/>
              </a:rPr>
              <a:t>AvrPto</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是细胞内免疫受体</a:t>
            </a:r>
            <a:br>
              <a:rPr lang="en-US" altLang="zh-CN" b="0" i="0" dirty="0">
                <a:solidFill>
                  <a:srgbClr val="111111"/>
                </a:solidFill>
                <a:effectLst/>
                <a:highlight>
                  <a:srgbClr val="F7F7F7"/>
                </a:highlight>
                <a:latin typeface="-apple-system"/>
              </a:rPr>
            </a:br>
            <a:r>
              <a:rPr lang="en-US" altLang="zh-CN" b="0" i="0" dirty="0">
                <a:solidFill>
                  <a:srgbClr val="111111"/>
                </a:solidFill>
                <a:effectLst/>
                <a:highlight>
                  <a:srgbClr val="F7F7F7"/>
                </a:highlight>
                <a:latin typeface="-apple-system"/>
              </a:rPr>
              <a:t>NLRs</a:t>
            </a:r>
            <a:r>
              <a:rPr lang="zh-CN" altLang="en-US" b="0" i="0" dirty="0">
                <a:solidFill>
                  <a:srgbClr val="111111"/>
                </a:solidFill>
                <a:effectLst/>
                <a:highlight>
                  <a:srgbClr val="F7F7F7"/>
                </a:highlight>
                <a:latin typeface="-apple-system"/>
              </a:rPr>
              <a:t>（</a:t>
            </a:r>
            <a:r>
              <a:rPr lang="zh-CN" altLang="en-US" dirty="0"/>
              <a:t>富含亮氨酸的核苷酸结合重复受体）</a:t>
            </a:r>
            <a:r>
              <a:rPr lang="zh-CN" altLang="en-US" b="0" i="0" dirty="0">
                <a:solidFill>
                  <a:srgbClr val="111111"/>
                </a:solidFill>
                <a:effectLst/>
                <a:highlight>
                  <a:srgbClr val="F7F7F7"/>
                </a:highlight>
                <a:latin typeface="-apple-system"/>
              </a:rPr>
              <a:t>）：</a:t>
            </a:r>
            <a:r>
              <a:rPr lang="en-US" altLang="zh-CN" dirty="0"/>
              <a:t>NB</a:t>
            </a:r>
            <a:r>
              <a:rPr lang="zh-CN" altLang="en-US" dirty="0"/>
              <a:t>（核苷酸结合）结构域、</a:t>
            </a:r>
            <a:r>
              <a:rPr lang="en-US" altLang="zh-CN" dirty="0"/>
              <a:t>C-</a:t>
            </a:r>
            <a:r>
              <a:rPr lang="zh-CN" altLang="en-US" dirty="0"/>
              <a:t>末端</a:t>
            </a:r>
            <a:r>
              <a:rPr lang="en-US" altLang="zh-CN" dirty="0"/>
              <a:t>LRRs</a:t>
            </a:r>
            <a:r>
              <a:rPr lang="zh-CN" altLang="en-US" dirty="0"/>
              <a:t>（富含亮氨酸的重复序列）的模块化蛋白，</a:t>
            </a:r>
            <a:r>
              <a:rPr lang="en-US" altLang="zh-CN" dirty="0"/>
              <a:t>N-</a:t>
            </a:r>
            <a:r>
              <a:rPr lang="zh-CN" altLang="en-US" dirty="0"/>
              <a:t>末端是</a:t>
            </a:r>
            <a:r>
              <a:rPr lang="en-US" altLang="zh-CN" dirty="0"/>
              <a:t>TIR</a:t>
            </a:r>
            <a:r>
              <a:rPr lang="zh-CN" altLang="en-US" dirty="0"/>
              <a:t>（</a:t>
            </a:r>
            <a:r>
              <a:rPr lang="en-US" altLang="zh-CN" dirty="0"/>
              <a:t>Tol/</a:t>
            </a:r>
            <a:r>
              <a:rPr lang="zh-CN" altLang="en-US" dirty="0"/>
              <a:t>白细胞介素</a:t>
            </a:r>
            <a:r>
              <a:rPr lang="en-US" altLang="zh-CN" dirty="0"/>
              <a:t>-1/</a:t>
            </a:r>
            <a:r>
              <a:rPr lang="zh-CN" altLang="en-US" dirty="0"/>
              <a:t>抗性蛋白）结构域，或</a:t>
            </a:r>
            <a:r>
              <a:rPr lang="en-US" altLang="zh-CN" dirty="0"/>
              <a:t>CC</a:t>
            </a:r>
            <a:r>
              <a:rPr lang="zh-CN" altLang="en-US" dirty="0"/>
              <a:t>（螺旋卷曲）结构</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9144000" cy="6863557"/>
          </a:xfrm>
          <a:prstGeom prst="rect">
            <a:avLst/>
          </a:prstGeom>
        </p:spPr>
      </p:pic>
      <p:sp>
        <p:nvSpPr>
          <p:cNvPr id="4" name="矩形 3"/>
          <p:cNvSpPr/>
          <p:nvPr userDrawn="1"/>
        </p:nvSpPr>
        <p:spPr>
          <a:xfrm>
            <a:off x="-2" y="2077796"/>
            <a:ext cx="9144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9143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9144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3570510" y="564634"/>
            <a:ext cx="2002976" cy="299085"/>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2701763" y="2482543"/>
            <a:ext cx="3740475"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3037115" y="2517885"/>
            <a:ext cx="3069771"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4600258" y="4824918"/>
            <a:ext cx="1909399" cy="837565"/>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35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461564" y="3771974"/>
            <a:ext cx="10362802" cy="3996426"/>
          </a:xfrm>
          <a:prstGeom prst="rect">
            <a:avLst/>
          </a:prstGeom>
        </p:spPr>
      </p:pic>
      <p:pic>
        <p:nvPicPr>
          <p:cNvPr id="13" name="图片 12"/>
          <p:cNvPicPr>
            <a:picLocks noChangeAspect="1"/>
          </p:cNvPicPr>
          <p:nvPr userDrawn="1"/>
        </p:nvPicPr>
        <p:blipFill>
          <a:blip r:embed="rId4"/>
          <a:stretch>
            <a:fillRect/>
          </a:stretch>
        </p:blipFill>
        <p:spPr>
          <a:xfrm>
            <a:off x="1262743" y="716939"/>
            <a:ext cx="6618515" cy="1844708"/>
          </a:xfrm>
          <a:prstGeom prst="rect">
            <a:avLst/>
          </a:prstGeom>
        </p:spPr>
      </p:pic>
      <p:sp>
        <p:nvSpPr>
          <p:cNvPr id="14" name="文本框 13"/>
          <p:cNvSpPr txBox="1"/>
          <p:nvPr userDrawn="1"/>
        </p:nvSpPr>
        <p:spPr>
          <a:xfrm>
            <a:off x="2806538" y="2971888"/>
            <a:ext cx="1487704" cy="21844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4559729" y="2971888"/>
            <a:ext cx="1869707" cy="21844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825"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2700458" y="3494767"/>
            <a:ext cx="17388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330452" y="759873"/>
            <a:ext cx="525780" cy="299085"/>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3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1929442" y="759873"/>
            <a:ext cx="1051501" cy="1558925"/>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3114758" y="759873"/>
            <a:ext cx="5305759" cy="197802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05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05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330452" y="182445"/>
            <a:ext cx="622935" cy="206375"/>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75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75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1"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0" y="6230319"/>
            <a:ext cx="9144000" cy="627681"/>
            <a:chOff x="0" y="5888735"/>
            <a:chExt cx="12192000" cy="969265"/>
          </a:xfrm>
        </p:grpSpPr>
        <p:sp>
          <p:nvSpPr>
            <p:cNvPr id="7" name="任意多边形: 形状 6"/>
            <p:cNvSpPr/>
            <p:nvPr/>
          </p:nvSpPr>
          <p:spPr>
            <a:xfrm>
              <a:off x="0" y="5888736"/>
              <a:ext cx="12192000" cy="969264"/>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任意多边形: 形状 7"/>
            <p:cNvSpPr/>
            <p:nvPr/>
          </p:nvSpPr>
          <p:spPr>
            <a:xfrm>
              <a:off x="1" y="5888735"/>
              <a:ext cx="6540284" cy="693261"/>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10" name="梯形 9"/>
          <p:cNvSpPr/>
          <p:nvPr/>
        </p:nvSpPr>
        <p:spPr>
          <a:xfrm rot="16200000">
            <a:off x="54598" y="79396"/>
            <a:ext cx="281917" cy="808817"/>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DIN Light"/>
              <a:ea typeface="微软雅黑 Light" panose="020B0502040204020203" charset="-122"/>
            </a:endParaRPr>
          </a:p>
        </p:txBody>
      </p:sp>
      <p:sp>
        <p:nvSpPr>
          <p:cNvPr id="11" name="梯形 10"/>
          <p:cNvSpPr/>
          <p:nvPr/>
        </p:nvSpPr>
        <p:spPr>
          <a:xfrm rot="16200000">
            <a:off x="43162" y="238020"/>
            <a:ext cx="200441" cy="669682"/>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DIN Light"/>
              <a:ea typeface="微软雅黑 Light" panose="020B0502040204020203" charset="-122"/>
              <a:cs typeface="+mn-cs"/>
            </a:endParaRPr>
          </a:p>
        </p:txBody>
      </p:sp>
      <p:pic>
        <p:nvPicPr>
          <p:cNvPr id="12" name="Picture 2" descr="https://timgsa.baidu.com/timg?image&amp;quality=80&amp;size=b9999_10000&amp;sec=1543772355175&amp;di=c79abbaff2a9fe46052298e3846c46fe&amp;imgtype=0&amp;src=http%3A%2F%2Fpic44.photophoto.cn%2F20170707%2F0007019917203103_b.jpg"/>
          <p:cNvPicPr>
            <a:picLocks noChangeAspect="1" noChangeArrowheads="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1264"/>
          <a:stretch>
            <a:fillRect/>
          </a:stretch>
        </p:blipFill>
        <p:spPr bwMode="auto">
          <a:xfrm>
            <a:off x="8447830" y="205156"/>
            <a:ext cx="476787" cy="627680"/>
          </a:xfrm>
          <a:prstGeom prst="rect">
            <a:avLst/>
          </a:prstGeom>
          <a:noFill/>
          <a:extLst>
            <a:ext uri="{909E8E84-426E-40DD-AFC4-6F175D3DCCD1}">
              <a14:hiddenFill xmlns:a14="http://schemas.microsoft.com/office/drawing/2010/main">
                <a:solidFill>
                  <a:srgbClr val="FFFFFF"/>
                </a:solidFill>
              </a14:hiddenFill>
            </a:ext>
          </a:extLst>
        </p:spPr>
      </p:pic>
      <p:sp>
        <p:nvSpPr>
          <p:cNvPr id="13" name="灯片编号占位符 5"/>
          <p:cNvSpPr>
            <a:spLocks noGrp="1"/>
          </p:cNvSpPr>
          <p:nvPr userDrawn="1">
            <p:ph type="sldNum" sz="quarter" idx="4"/>
          </p:nvPr>
        </p:nvSpPr>
        <p:spPr>
          <a:xfrm>
            <a:off x="6999732" y="6474587"/>
            <a:ext cx="2057400" cy="365125"/>
          </a:xfrm>
          <a:prstGeom prst="rect">
            <a:avLst/>
          </a:prstGeom>
        </p:spPr>
        <p:txBody>
          <a:bodyPr vert="horz" lIns="91440" tIns="45720" rIns="91440" bIns="45720" rtlCol="0" anchor="ctr"/>
          <a:lstStyle>
            <a:lvl1pPr algn="r">
              <a:defRPr sz="1100">
                <a:solidFill>
                  <a:schemeClr val="bg1"/>
                </a:solidFill>
                <a:latin typeface="微软雅黑" panose="020B0503020204020204" pitchFamily="34" charset="-122"/>
                <a:ea typeface="微软雅黑" panose="020B0503020204020204" pitchFamily="34" charset="-122"/>
              </a:defRPr>
            </a:lvl1pPr>
          </a:lstStyle>
          <a:p>
            <a:fld id="{48F10FC4-DD5C-4C24-B849-D8A0B2DC987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999732" y="6474587"/>
            <a:ext cx="2057400" cy="365125"/>
          </a:xfrm>
          <a:prstGeom prst="rect">
            <a:avLst/>
          </a:prstGeom>
        </p:spPr>
        <p:txBody>
          <a:bodyPr vert="horz" lIns="91440" tIns="45720" rIns="91440" bIns="45720" rtlCol="0" anchor="ctr"/>
          <a:lstStyle>
            <a:lvl1pPr algn="r">
              <a:defRPr sz="1100">
                <a:solidFill>
                  <a:schemeClr val="tx1">
                    <a:tint val="75000"/>
                  </a:schemeClr>
                </a:solidFill>
                <a:latin typeface="微软雅黑" panose="020B0503020204020204" pitchFamily="34" charset="-122"/>
                <a:ea typeface="微软雅黑" panose="020B0503020204020204" pitchFamily="34" charset="-122"/>
              </a:defRPr>
            </a:lvl1pPr>
          </a:lstStyle>
          <a:p>
            <a:fld id="{48F10FC4-DD5C-4C24-B849-D8A0B2DC9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notesSlide" Target="../notesSlides/notesSlide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slideLayout" Target="../slideLayouts/slideLayout6.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s>
</file>

<file path=ppt/slides/_rels/slide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image" Target="../media/image8.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image" Target="../media/image7.png"/><Relationship Id="rId2" Type="http://schemas.openxmlformats.org/officeDocument/2006/relationships/tags" Target="../tags/tag34.xml"/><Relationship Id="rId16" Type="http://schemas.openxmlformats.org/officeDocument/2006/relationships/notesSlide" Target="../notesSlides/notesSlide5.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slideLayout" Target="../slideLayouts/slideLayout6.xm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0.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6722" r="16722" b="9445"/>
          <a:stretch>
            <a:fillRect/>
          </a:stretch>
        </p:blipFill>
        <p:spPr>
          <a:xfrm>
            <a:off x="0" y="2200275"/>
            <a:ext cx="9144000" cy="4657725"/>
          </a:xfrm>
          <a:prstGeom prst="rect">
            <a:avLst/>
          </a:prstGeom>
        </p:spPr>
      </p:pic>
      <p:sp>
        <p:nvSpPr>
          <p:cNvPr id="6" name="矩形 5"/>
          <p:cNvSpPr/>
          <p:nvPr/>
        </p:nvSpPr>
        <p:spPr>
          <a:xfrm>
            <a:off x="0" y="1714500"/>
            <a:ext cx="9144000" cy="5143500"/>
          </a:xfrm>
          <a:prstGeom prst="rect">
            <a:avLst/>
          </a:prstGeom>
          <a:gradFill>
            <a:gsLst>
              <a:gs pos="10000">
                <a:schemeClr val="bg1"/>
              </a:gs>
              <a:gs pos="100000">
                <a:schemeClr val="bg1">
                  <a:alpha val="0"/>
                </a:schemeClr>
              </a:gs>
              <a:gs pos="48000">
                <a:schemeClr val="bg1">
                  <a:alpha val="50000"/>
                </a:schemeClr>
              </a:gs>
            </a:gsLst>
            <a:lin ang="54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pitchFamily="2" charset="-122"/>
              <a:ea typeface="等线" panose="02010600030101010101" pitchFamily="2" charset="-122"/>
            </a:endParaRPr>
          </a:p>
        </p:txBody>
      </p:sp>
      <p:grpSp>
        <p:nvGrpSpPr>
          <p:cNvPr id="3" name="组合 2"/>
          <p:cNvGrpSpPr/>
          <p:nvPr/>
        </p:nvGrpSpPr>
        <p:grpSpPr>
          <a:xfrm>
            <a:off x="369570" y="1149354"/>
            <a:ext cx="8418830" cy="3006084"/>
            <a:chOff x="966242" y="364488"/>
            <a:chExt cx="11224861" cy="4008123"/>
          </a:xfrm>
        </p:grpSpPr>
        <p:sp>
          <p:nvSpPr>
            <p:cNvPr id="8" name="文本框 7"/>
            <p:cNvSpPr txBox="1"/>
            <p:nvPr/>
          </p:nvSpPr>
          <p:spPr>
            <a:xfrm>
              <a:off x="966242" y="364488"/>
              <a:ext cx="11224861" cy="19685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5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基于寡糖微阵列的凝集素</a:t>
              </a:r>
              <a:r>
                <a:rPr lang="en-US" altLang="zh-CN" sz="45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a:t>
              </a:r>
              <a:r>
                <a:rPr lang="zh-CN" altLang="en-US" sz="45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寡糖结合预测的深度模型构建</a:t>
              </a:r>
            </a:p>
          </p:txBody>
        </p:sp>
        <p:sp>
          <p:nvSpPr>
            <p:cNvPr id="10" name="文本框 9"/>
            <p:cNvSpPr txBox="1"/>
            <p:nvPr/>
          </p:nvSpPr>
          <p:spPr>
            <a:xfrm>
              <a:off x="5293960" y="3758778"/>
              <a:ext cx="2353530" cy="613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1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sp>
        <p:nvSpPr>
          <p:cNvPr id="2" name="文本框 1"/>
          <p:cNvSpPr txBox="1"/>
          <p:nvPr/>
        </p:nvSpPr>
        <p:spPr>
          <a:xfrm>
            <a:off x="0" y="3075940"/>
            <a:ext cx="7528560" cy="460375"/>
          </a:xfrm>
          <a:prstGeom prst="rect">
            <a:avLst/>
          </a:prstGeom>
          <a:noFill/>
        </p:spPr>
        <p:txBody>
          <a:bodyPr wrap="square" rtlCol="0">
            <a:spAutoFit/>
          </a:bodyPr>
          <a:lstStyle/>
          <a:p>
            <a:r>
              <a:rPr lang="en-US" altLang="zh-CN"/>
              <a:t> </a:t>
            </a:r>
            <a:r>
              <a:rPr lang="en-US" altLang="zh-CN">
                <a:solidFill>
                  <a:schemeClr val="accent1"/>
                </a:solidFill>
              </a:rPr>
              <a:t>                 </a:t>
            </a:r>
            <a:r>
              <a:rPr lang="en-US" altLang="zh-CN">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项目成员：吴玮琦</a:t>
            </a:r>
            <a:r>
              <a:rPr lang="en-US" altLang="zh-CN"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桂烨</a:t>
            </a:r>
            <a:r>
              <a:rPr lang="en-US" altLang="zh-CN"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李鑫源</a:t>
            </a:r>
            <a:r>
              <a:rPr lang="en-US" altLang="zh-CN"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毕至罕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蛋白质和寡糖亲和力的均一化</a:t>
            </a:r>
            <a:endParaRPr lang="zh-CN" altLang="en-US" sz="2100" b="1" spc="100" dirty="0">
              <a:solidFill>
                <a:schemeClr val="accent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10</a:t>
            </a:fld>
            <a:endParaRPr lang="zh-CN" altLang="en-US" sz="825"/>
          </a:p>
        </p:txBody>
      </p:sp>
      <p:sp>
        <p:nvSpPr>
          <p:cNvPr id="6" name="文本框 5"/>
          <p:cNvSpPr txBox="1"/>
          <p:nvPr/>
        </p:nvSpPr>
        <p:spPr>
          <a:xfrm>
            <a:off x="283777" y="893061"/>
            <a:ext cx="7052554"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均一化必要性</a:t>
            </a:r>
            <a:endParaRPr lang="en-US" altLang="zh-CN"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350895" y="892810"/>
            <a:ext cx="5333365" cy="4832985"/>
          </a:xfrm>
          <a:prstGeom prst="rect">
            <a:avLst/>
          </a:prstGeom>
          <a:noFill/>
        </p:spPr>
        <p:txBody>
          <a:bodyPr wrap="square" rtlCol="0">
            <a:noAutofit/>
          </a:bodyPr>
          <a:lstStyle/>
          <a:p>
            <a:pPr>
              <a:lnSpc>
                <a:spcPct val="120000"/>
              </a:lnSpc>
            </a:pPr>
            <a:r>
              <a:rPr lang="zh-CN" altLang="en-US" b="1" dirty="0">
                <a:latin typeface="微软雅黑" panose="020B0503020204020204" pitchFamily="34" charset="-122"/>
                <a:ea typeface="微软雅黑" panose="020B0503020204020204" pitchFamily="34" charset="-122"/>
              </a:rPr>
              <a:t>均一化的方法：</a:t>
            </a:r>
            <a:r>
              <a:rPr lang="en-US" altLang="zh-CN" b="1" dirty="0">
                <a:latin typeface="微软雅黑" panose="020B0503020204020204" pitchFamily="34" charset="-122"/>
                <a:ea typeface="微软雅黑" panose="020B0503020204020204" pitchFamily="34" charset="-122"/>
              </a:rPr>
              <a:t>z-score</a:t>
            </a:r>
          </a:p>
          <a:p>
            <a:pPr>
              <a:lnSpc>
                <a:spcPct val="160000"/>
              </a:lnSpc>
            </a:pPr>
            <a:r>
              <a:rPr lang="zh-CN" altLang="en-US" sz="1400" b="1" dirty="0">
                <a:latin typeface="微软雅黑" panose="020B0503020204020204" pitchFamily="34" charset="-122"/>
                <a:ea typeface="微软雅黑" panose="020B0503020204020204" pitchFamily="34" charset="-122"/>
              </a:rPr>
              <a:t>背景：</a:t>
            </a:r>
            <a:r>
              <a:rPr lang="zh-CN" altLang="en-US" sz="1400" dirty="0">
                <a:latin typeface="微软雅黑" panose="020B0503020204020204" pitchFamily="34" charset="-122"/>
                <a:ea typeface="微软雅黑" panose="020B0503020204020204" pitchFamily="34" charset="-122"/>
              </a:rPr>
              <a:t>Z-score标准化的主要目的是将不同尺度的数据转换到相同的尺度，以便进行比较和分析。</a:t>
            </a:r>
          </a:p>
          <a:p>
            <a:pPr>
              <a:lnSpc>
                <a:spcPct val="160000"/>
              </a:lnSpc>
            </a:pPr>
            <a:r>
              <a:rPr lang="zh-CN" altLang="en-US" sz="1400" b="1" dirty="0">
                <a:latin typeface="微软雅黑" panose="020B0503020204020204" pitchFamily="34" charset="-122"/>
                <a:ea typeface="微软雅黑" panose="020B0503020204020204" pitchFamily="34" charset="-122"/>
              </a:rPr>
              <a:t>原理：</a:t>
            </a:r>
            <a:r>
              <a:rPr lang="zh-CN" altLang="en-US" sz="1400" dirty="0">
                <a:latin typeface="微软雅黑" panose="020B0503020204020204" pitchFamily="34" charset="-122"/>
                <a:ea typeface="微软雅黑" panose="020B0503020204020204" pitchFamily="34" charset="-122"/>
              </a:rPr>
              <a:t>Z-score标准化通过以下公式将数据转换为标准分数（Z分数）</a:t>
            </a:r>
            <a:r>
              <a:rPr lang="en-US" altLang="zh-CN" sz="1400" dirty="0">
                <a:latin typeface="微软雅黑" panose="020B0503020204020204" pitchFamily="34" charset="-122"/>
                <a:ea typeface="微软雅黑" panose="020B0503020204020204" pitchFamily="34" charset="-122"/>
              </a:rPr>
              <a:t>                       </a:t>
            </a:r>
          </a:p>
          <a:p>
            <a:pPr>
              <a:lnSpc>
                <a:spcPct val="16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z=x−μ</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sym typeface="+mn-ea"/>
              </a:rPr>
              <a:t>σ</a:t>
            </a:r>
            <a:endParaRPr lang="zh-CN" altLang="en-US" sz="1400" dirty="0">
              <a:latin typeface="微软雅黑" panose="020B0503020204020204" pitchFamily="34" charset="-122"/>
              <a:ea typeface="微软雅黑" panose="020B0503020204020204" pitchFamily="34" charset="-122"/>
            </a:endParaRPr>
          </a:p>
          <a:p>
            <a:pPr>
              <a:lnSpc>
                <a:spcPct val="16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 z ) 是标准化后的值（Z分数）。</a:t>
            </a:r>
          </a:p>
          <a:p>
            <a:pPr>
              <a:lnSpc>
                <a:spcPct val="16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 x ) 是原始数据点。</a:t>
            </a:r>
          </a:p>
          <a:p>
            <a:pPr>
              <a:lnSpc>
                <a:spcPct val="16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sym typeface="+mn-ea"/>
              </a:rPr>
              <a:t>μ</a:t>
            </a:r>
            <a:r>
              <a:rPr lang="zh-CN" altLang="en-US" sz="1400" dirty="0">
                <a:latin typeface="微软雅黑" panose="020B0503020204020204" pitchFamily="34" charset="-122"/>
                <a:ea typeface="微软雅黑" panose="020B0503020204020204" pitchFamily="34" charset="-122"/>
              </a:rPr>
              <a:t>) 是原始数据集的均值。</a:t>
            </a:r>
          </a:p>
          <a:p>
            <a:pPr>
              <a:lnSpc>
                <a:spcPct val="16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sym typeface="+mn-ea"/>
              </a:rPr>
              <a:t>​σ</a:t>
            </a:r>
            <a:r>
              <a:rPr lang="zh-CN" altLang="en-US" sz="1400" dirty="0">
                <a:latin typeface="微软雅黑" panose="020B0503020204020204" pitchFamily="34" charset="-122"/>
                <a:ea typeface="微软雅黑" panose="020B0503020204020204" pitchFamily="34" charset="-122"/>
              </a:rPr>
              <a:t> ) 是原始数据集的标准差。</a:t>
            </a:r>
          </a:p>
        </p:txBody>
      </p:sp>
      <p:pic>
        <p:nvPicPr>
          <p:cNvPr id="5" name="图片 4"/>
          <p:cNvPicPr>
            <a:picLocks noChangeAspect="1"/>
          </p:cNvPicPr>
          <p:nvPr/>
        </p:nvPicPr>
        <p:blipFill>
          <a:blip r:embed="rId3"/>
          <a:srcRect r="54596" b="59990"/>
          <a:stretch>
            <a:fillRect/>
          </a:stretch>
        </p:blipFill>
        <p:spPr>
          <a:xfrm>
            <a:off x="141605" y="4208780"/>
            <a:ext cx="5045075" cy="1975485"/>
          </a:xfrm>
          <a:prstGeom prst="rect">
            <a:avLst/>
          </a:prstGeom>
        </p:spPr>
      </p:pic>
      <p:sp>
        <p:nvSpPr>
          <p:cNvPr id="7" name="文本框 6"/>
          <p:cNvSpPr txBox="1"/>
          <p:nvPr/>
        </p:nvSpPr>
        <p:spPr>
          <a:xfrm>
            <a:off x="141605" y="3707130"/>
            <a:ext cx="2447290" cy="368300"/>
          </a:xfrm>
          <a:prstGeom prst="rect">
            <a:avLst/>
          </a:prstGeom>
          <a:noFill/>
        </p:spPr>
        <p:txBody>
          <a:bodyPr wrap="square" rtlCol="0">
            <a:spAutoFit/>
          </a:bodyPr>
          <a:lstStyle/>
          <a:p>
            <a:r>
              <a:rPr lang="zh-CN" altLang="en-US" b="1">
                <a:solidFill>
                  <a:schemeClr val="tx1"/>
                </a:solidFill>
                <a:latin typeface="微软雅黑" panose="020B0503020204020204" pitchFamily="34" charset="-122"/>
                <a:ea typeface="微软雅黑" panose="020B0503020204020204" pitchFamily="34" charset="-122"/>
              </a:rPr>
              <a:t>均一化后的部分结果</a:t>
            </a:r>
          </a:p>
        </p:txBody>
      </p:sp>
      <p:sp>
        <p:nvSpPr>
          <p:cNvPr id="4" name="文本框 3"/>
          <p:cNvSpPr txBox="1"/>
          <p:nvPr/>
        </p:nvSpPr>
        <p:spPr>
          <a:xfrm>
            <a:off x="283845" y="1186180"/>
            <a:ext cx="2921000" cy="1997710"/>
          </a:xfrm>
          <a:prstGeom prst="rect">
            <a:avLst/>
          </a:prstGeom>
        </p:spPr>
        <p:txBody>
          <a:bodyPr wrap="square">
            <a:noAutofit/>
          </a:bodyPr>
          <a:lstStyle/>
          <a:p>
            <a:pPr marL="0" indent="0">
              <a:lnSpc>
                <a:spcPct val="150000"/>
              </a:lnSpc>
              <a:spcAft>
                <a:spcPct val="0"/>
              </a:spcAft>
              <a:buNone/>
            </a:pPr>
            <a:r>
              <a:rPr lang="en-US" altLang="zh-CN" sz="16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）消除量纲差异</a:t>
            </a:r>
          </a:p>
          <a:p>
            <a:pPr marL="0" indent="0">
              <a:lnSpc>
                <a:spcPct val="150000"/>
              </a:lnSpc>
              <a:spcAft>
                <a:spcPct val="0"/>
              </a:spcAft>
              <a:buNone/>
            </a:pPr>
            <a:r>
              <a:rPr lang="en-US" altLang="zh-CN"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）提高模型性能</a:t>
            </a:r>
          </a:p>
          <a:p>
            <a:pPr marL="0" indent="0">
              <a:lnSpc>
                <a:spcPct val="150000"/>
              </a:lnSpc>
              <a:spcAft>
                <a:spcPct val="0"/>
              </a:spcAft>
              <a:buNone/>
            </a:pPr>
            <a:r>
              <a:rPr lang="en-US" altLang="zh-CN"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）减少偏差</a:t>
            </a:r>
          </a:p>
          <a:p>
            <a:pPr marL="0" indent="0">
              <a:lnSpc>
                <a:spcPct val="150000"/>
              </a:lnSpc>
              <a:spcAft>
                <a:spcPct val="0"/>
              </a:spcAft>
              <a:buNone/>
            </a:pPr>
            <a:r>
              <a:rPr lang="en-US" altLang="zh-CN"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）数据一致性</a:t>
            </a:r>
          </a:p>
          <a:p>
            <a:pPr marL="0" indent="0">
              <a:lnSpc>
                <a:spcPct val="150000"/>
              </a:lnSpc>
              <a:spcAft>
                <a:spcPct val="0"/>
              </a:spcAft>
              <a:buNone/>
            </a:pPr>
            <a:r>
              <a:rPr lang="en-US" altLang="zh-CN"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600" b="0" i="0">
                <a:solidFill>
                  <a:srgbClr val="111111"/>
                </a:solidFill>
                <a:latin typeface="微软雅黑" panose="020B0503020204020204" pitchFamily="34" charset="-122"/>
                <a:ea typeface="微软雅黑" panose="020B0503020204020204" pitchFamily="34" charset="-122"/>
                <a:cs typeface="微软雅黑" panose="020B0503020204020204" pitchFamily="34" charset="-122"/>
              </a:rPr>
              <a:t>）防止数值溢出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6722" r="16722" b="9445"/>
          <a:stretch>
            <a:fillRect/>
          </a:stretch>
        </p:blipFill>
        <p:spPr>
          <a:xfrm>
            <a:off x="0" y="2200275"/>
            <a:ext cx="9144000" cy="4657725"/>
          </a:xfrm>
          <a:prstGeom prst="rect">
            <a:avLst/>
          </a:prstGeom>
        </p:spPr>
      </p:pic>
      <p:sp>
        <p:nvSpPr>
          <p:cNvPr id="6" name="矩形 5"/>
          <p:cNvSpPr/>
          <p:nvPr/>
        </p:nvSpPr>
        <p:spPr>
          <a:xfrm>
            <a:off x="0" y="1714500"/>
            <a:ext cx="9144000" cy="5143500"/>
          </a:xfrm>
          <a:prstGeom prst="rect">
            <a:avLst/>
          </a:prstGeom>
          <a:gradFill>
            <a:gsLst>
              <a:gs pos="10000">
                <a:schemeClr val="bg1"/>
              </a:gs>
              <a:gs pos="100000">
                <a:schemeClr val="bg1">
                  <a:alpha val="0"/>
                </a:schemeClr>
              </a:gs>
              <a:gs pos="48000">
                <a:schemeClr val="bg1">
                  <a:alpha val="50000"/>
                </a:schemeClr>
              </a:gs>
            </a:gsLst>
            <a:lin ang="54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pitchFamily="2" charset="-122"/>
              <a:ea typeface="等线" panose="02010600030101010101" pitchFamily="2" charset="-122"/>
            </a:endParaRPr>
          </a:p>
        </p:txBody>
      </p:sp>
      <p:grpSp>
        <p:nvGrpSpPr>
          <p:cNvPr id="7" name="组合 6"/>
          <p:cNvGrpSpPr/>
          <p:nvPr/>
        </p:nvGrpSpPr>
        <p:grpSpPr>
          <a:xfrm>
            <a:off x="57522" y="1940239"/>
            <a:ext cx="8940800" cy="1469390"/>
            <a:chOff x="76697" y="1278885"/>
            <a:chExt cx="11921065" cy="1959187"/>
          </a:xfrm>
        </p:grpSpPr>
        <p:grpSp>
          <p:nvGrpSpPr>
            <p:cNvPr id="3" name="组合 2"/>
            <p:cNvGrpSpPr/>
            <p:nvPr/>
          </p:nvGrpSpPr>
          <p:grpSpPr>
            <a:xfrm>
              <a:off x="76697" y="1278885"/>
              <a:ext cx="11921065" cy="1959187"/>
              <a:chOff x="550480" y="1418585"/>
              <a:chExt cx="11921065" cy="1959187"/>
            </a:xfrm>
          </p:grpSpPr>
          <p:sp>
            <p:nvSpPr>
              <p:cNvPr id="8" name="文本框 7"/>
              <p:cNvSpPr txBox="1"/>
              <p:nvPr/>
            </p:nvSpPr>
            <p:spPr>
              <a:xfrm>
                <a:off x="550480" y="2332985"/>
                <a:ext cx="11921065" cy="10447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2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四种生成神经网络模型</a:t>
                </a:r>
              </a:p>
            </p:txBody>
          </p:sp>
          <p:sp>
            <p:nvSpPr>
              <p:cNvPr id="10" name="文本框 9"/>
              <p:cNvSpPr txBox="1"/>
              <p:nvPr/>
            </p:nvSpPr>
            <p:spPr>
              <a:xfrm>
                <a:off x="5393018" y="1418585"/>
                <a:ext cx="2353530" cy="613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1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PART 05</a:t>
                </a:r>
                <a:endParaRPr kumimoji="0" lang="zh-CN" altLang="en-US" sz="2400" b="0" i="0" u="none" strike="noStrike" kern="1200" cap="none" spc="1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cxnSp>
          <p:nvCxnSpPr>
            <p:cNvPr id="4" name="直接连接符 3"/>
            <p:cNvCxnSpPr/>
            <p:nvPr/>
          </p:nvCxnSpPr>
          <p:spPr>
            <a:xfrm>
              <a:off x="5924550" y="2006600"/>
              <a:ext cx="3429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模型介绍</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12</a:t>
            </a:fld>
            <a:endParaRPr lang="zh-CN" altLang="en-US" sz="825"/>
          </a:p>
        </p:txBody>
      </p:sp>
      <p:sp>
        <p:nvSpPr>
          <p:cNvPr id="5" name="文本框 4"/>
          <p:cNvSpPr txBox="1"/>
          <p:nvPr/>
        </p:nvSpPr>
        <p:spPr>
          <a:xfrm>
            <a:off x="137795" y="686435"/>
            <a:ext cx="8276590" cy="445770"/>
          </a:xfrm>
          <a:prstGeom prst="rect">
            <a:avLst/>
          </a:prstGeom>
          <a:noFill/>
        </p:spPr>
        <p:txBody>
          <a:bodyPr wrap="square" rtlCol="0">
            <a:noAutofit/>
          </a:bodyPr>
          <a:lstStyle/>
          <a:p>
            <a:pPr>
              <a:lnSpc>
                <a:spcPct val="140000"/>
              </a:lnSpc>
            </a:pPr>
            <a:r>
              <a:rPr lang="zh-CN" altLang="en-US" sz="1400" b="1" dirty="0">
                <a:latin typeface="微软雅黑" panose="020B0503020204020204" pitchFamily="34" charset="-122"/>
                <a:ea typeface="微软雅黑" panose="020B0503020204020204" pitchFamily="34" charset="-122"/>
              </a:rPr>
              <a:t>模型输入</a:t>
            </a:r>
            <a:r>
              <a:rPr lang="zh-CN" altLang="en-US" sz="16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蛋白质编码向量</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寡糖编码向量</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Rfu</a:t>
            </a:r>
            <a:r>
              <a:rPr lang="zh-CN" altLang="en-US" sz="1400" dirty="0">
                <a:latin typeface="微软雅黑" panose="020B0503020204020204" pitchFamily="34" charset="-122"/>
                <a:ea typeface="微软雅黑" panose="020B0503020204020204" pitchFamily="34" charset="-122"/>
              </a:rPr>
              <a:t>的值</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将合并后数据前</a:t>
            </a:r>
            <a:r>
              <a:rPr lang="en-US" altLang="zh-CN" sz="1400" dirty="0">
                <a:latin typeface="微软雅黑" panose="020B0503020204020204" pitchFamily="34" charset="-122"/>
                <a:ea typeface="微软雅黑" panose="020B0503020204020204" pitchFamily="34" charset="-122"/>
              </a:rPr>
              <a:t>80%</a:t>
            </a:r>
            <a:r>
              <a:rPr lang="zh-CN" altLang="en-US" sz="1400" dirty="0">
                <a:latin typeface="微软雅黑" panose="020B0503020204020204" pitchFamily="34" charset="-122"/>
                <a:ea typeface="微软雅黑" panose="020B0503020204020204" pitchFamily="34" charset="-122"/>
              </a:rPr>
              <a:t>作为训练集，</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做测试集</a:t>
            </a:r>
            <a:endParaRPr lang="zh-CN" altLang="en-US" sz="1400" b="1" dirty="0">
              <a:latin typeface="微软雅黑" panose="020B0503020204020204" pitchFamily="34" charset="-122"/>
              <a:ea typeface="微软雅黑" panose="020B0503020204020204" pitchFamily="34" charset="-122"/>
            </a:endParaRPr>
          </a:p>
          <a:p>
            <a:pPr>
              <a:lnSpc>
                <a:spcPct val="120000"/>
              </a:lnSpc>
            </a:pPr>
            <a:r>
              <a:rPr lang="en-US" altLang="zh-CN" sz="1400" dirty="0">
                <a:latin typeface="微软雅黑" panose="020B0503020204020204" pitchFamily="34" charset="-122"/>
                <a:ea typeface="微软雅黑" panose="020B0503020204020204" pitchFamily="34" charset="-122"/>
              </a:rPr>
              <a:t>                                               </a:t>
            </a:r>
          </a:p>
          <a:p>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p>
        </p:txBody>
      </p:sp>
      <p:pic>
        <p:nvPicPr>
          <p:cNvPr id="8" name="图片 7"/>
          <p:cNvPicPr>
            <a:picLocks noChangeAspect="1"/>
          </p:cNvPicPr>
          <p:nvPr/>
        </p:nvPicPr>
        <p:blipFill>
          <a:blip r:embed="rId3"/>
          <a:srcRect l="5803" t="11269" r="1597" b="4925"/>
          <a:stretch>
            <a:fillRect/>
          </a:stretch>
        </p:blipFill>
        <p:spPr>
          <a:xfrm>
            <a:off x="137795" y="1300480"/>
            <a:ext cx="3823335" cy="1966595"/>
          </a:xfrm>
          <a:prstGeom prst="rect">
            <a:avLst/>
          </a:prstGeom>
        </p:spPr>
      </p:pic>
      <p:sp>
        <p:nvSpPr>
          <p:cNvPr id="19" name="文本框 18"/>
          <p:cNvSpPr txBox="1"/>
          <p:nvPr/>
        </p:nvSpPr>
        <p:spPr>
          <a:xfrm>
            <a:off x="218440" y="1132205"/>
            <a:ext cx="1151890" cy="368300"/>
          </a:xfrm>
          <a:prstGeom prst="rect">
            <a:avLst/>
          </a:prstGeom>
          <a:noFill/>
        </p:spPr>
        <p:txBody>
          <a:bodyPr wrap="square" rtlCol="0">
            <a:spAutoFit/>
          </a:bodyPr>
          <a:lstStyle/>
          <a:p>
            <a:r>
              <a:rPr lang="en-US" altLang="zh-CN" b="1"/>
              <a:t>VAE</a:t>
            </a:r>
          </a:p>
        </p:txBody>
      </p:sp>
      <p:pic>
        <p:nvPicPr>
          <p:cNvPr id="20" name="图片 19"/>
          <p:cNvPicPr>
            <a:picLocks noChangeAspect="1"/>
          </p:cNvPicPr>
          <p:nvPr/>
        </p:nvPicPr>
        <p:blipFill>
          <a:blip r:embed="rId4"/>
          <a:srcRect l="2994" t="11057" r="2075" b="4316"/>
          <a:stretch>
            <a:fillRect/>
          </a:stretch>
        </p:blipFill>
        <p:spPr>
          <a:xfrm>
            <a:off x="4053205" y="1557655"/>
            <a:ext cx="4709795" cy="1871345"/>
          </a:xfrm>
          <a:prstGeom prst="rect">
            <a:avLst/>
          </a:prstGeom>
        </p:spPr>
      </p:pic>
      <p:sp>
        <p:nvSpPr>
          <p:cNvPr id="21" name="文本框 20"/>
          <p:cNvSpPr txBox="1"/>
          <p:nvPr/>
        </p:nvSpPr>
        <p:spPr>
          <a:xfrm>
            <a:off x="4053205" y="1132205"/>
            <a:ext cx="2188845" cy="368300"/>
          </a:xfrm>
          <a:prstGeom prst="rect">
            <a:avLst/>
          </a:prstGeom>
          <a:noFill/>
        </p:spPr>
        <p:txBody>
          <a:bodyPr wrap="square" rtlCol="0">
            <a:spAutoFit/>
          </a:bodyPr>
          <a:lstStyle/>
          <a:p>
            <a:r>
              <a:rPr lang="en-US" altLang="zh-CN" b="1"/>
              <a:t>Transformer</a:t>
            </a:r>
          </a:p>
        </p:txBody>
      </p:sp>
      <p:pic>
        <p:nvPicPr>
          <p:cNvPr id="22" name="图片 21"/>
          <p:cNvPicPr>
            <a:picLocks noChangeAspect="1"/>
          </p:cNvPicPr>
          <p:nvPr/>
        </p:nvPicPr>
        <p:blipFill>
          <a:blip r:embed="rId5"/>
          <a:srcRect l="624" t="8055" r="1988" b="7351"/>
          <a:stretch>
            <a:fillRect/>
          </a:stretch>
        </p:blipFill>
        <p:spPr>
          <a:xfrm>
            <a:off x="137795" y="3945890"/>
            <a:ext cx="3999230" cy="1645920"/>
          </a:xfrm>
          <a:prstGeom prst="rect">
            <a:avLst/>
          </a:prstGeom>
        </p:spPr>
      </p:pic>
      <p:sp>
        <p:nvSpPr>
          <p:cNvPr id="28" name="文本框 27"/>
          <p:cNvSpPr txBox="1"/>
          <p:nvPr/>
        </p:nvSpPr>
        <p:spPr>
          <a:xfrm>
            <a:off x="218440" y="3909060"/>
            <a:ext cx="758825" cy="368300"/>
          </a:xfrm>
          <a:prstGeom prst="rect">
            <a:avLst/>
          </a:prstGeom>
          <a:noFill/>
        </p:spPr>
        <p:txBody>
          <a:bodyPr wrap="square" rtlCol="0">
            <a:spAutoFit/>
          </a:bodyPr>
          <a:lstStyle/>
          <a:p>
            <a:r>
              <a:rPr lang="en-US" altLang="zh-CN" b="1"/>
              <a:t>GAN</a:t>
            </a:r>
          </a:p>
        </p:txBody>
      </p:sp>
      <p:sp>
        <p:nvSpPr>
          <p:cNvPr id="49" name="文本框 48"/>
          <p:cNvSpPr txBox="1"/>
          <p:nvPr/>
        </p:nvSpPr>
        <p:spPr>
          <a:xfrm>
            <a:off x="4053205" y="3909060"/>
            <a:ext cx="1511300" cy="368300"/>
          </a:xfrm>
          <a:prstGeom prst="rect">
            <a:avLst/>
          </a:prstGeom>
          <a:noFill/>
        </p:spPr>
        <p:txBody>
          <a:bodyPr wrap="square" rtlCol="0">
            <a:spAutoFit/>
          </a:bodyPr>
          <a:lstStyle/>
          <a:p>
            <a:r>
              <a:rPr lang="en-US" altLang="zh-CN" b="1"/>
              <a:t>DM</a:t>
            </a:r>
          </a:p>
        </p:txBody>
      </p:sp>
      <p:pic>
        <p:nvPicPr>
          <p:cNvPr id="4" name="图片 3"/>
          <p:cNvPicPr>
            <a:picLocks noChangeAspect="1"/>
          </p:cNvPicPr>
          <p:nvPr/>
        </p:nvPicPr>
        <p:blipFill>
          <a:blip r:embed="rId6"/>
          <a:stretch>
            <a:fillRect/>
          </a:stretch>
        </p:blipFill>
        <p:spPr>
          <a:xfrm>
            <a:off x="4612640" y="3821430"/>
            <a:ext cx="4018280" cy="2012950"/>
          </a:xfrm>
          <a:prstGeom prst="rect">
            <a:avLst/>
          </a:prstGeom>
        </p:spPr>
      </p:pic>
      <p:sp>
        <p:nvSpPr>
          <p:cNvPr id="6" name="TextBox 5">
            <a:extLst>
              <a:ext uri="{FF2B5EF4-FFF2-40B4-BE49-F238E27FC236}">
                <a16:creationId xmlns:a16="http://schemas.microsoft.com/office/drawing/2014/main" id="{47B75D80-63F2-8A77-F4D8-27A3EFAEA48F}"/>
              </a:ext>
            </a:extLst>
          </p:cNvPr>
          <p:cNvSpPr txBox="1"/>
          <p:nvPr/>
        </p:nvSpPr>
        <p:spPr>
          <a:xfrm>
            <a:off x="1661375" y="6143223"/>
            <a:ext cx="5381601" cy="369332"/>
          </a:xfrm>
          <a:prstGeom prst="rect">
            <a:avLst/>
          </a:prstGeom>
          <a:noFill/>
        </p:spPr>
        <p:txBody>
          <a:bodyPr wrap="none" rtlCol="0">
            <a:spAutoFit/>
          </a:bodyPr>
          <a:lstStyle/>
          <a:p>
            <a:r>
              <a:rPr lang="en-CN" dirty="0">
                <a:solidFill>
                  <a:srgbClr val="FF0000"/>
                </a:solidFill>
              </a:rPr>
              <a:t>简单介绍每个模型</a:t>
            </a:r>
            <a:r>
              <a:rPr lang="en-US" altLang="zh-CN" dirty="0">
                <a:solidFill>
                  <a:srgbClr val="FF0000"/>
                </a:solidFill>
              </a:rPr>
              <a:t>+</a:t>
            </a:r>
            <a:r>
              <a:rPr lang="zh-CN" altLang="en-US" dirty="0">
                <a:solidFill>
                  <a:srgbClr val="FF0000"/>
                </a:solidFill>
              </a:rPr>
              <a:t>介绍</a:t>
            </a:r>
            <a:r>
              <a:rPr lang="zh-CN" altLang="en-CN" dirty="0">
                <a:solidFill>
                  <a:srgbClr val="FF0000"/>
                </a:solidFill>
              </a:rPr>
              <a:t>模型间</a:t>
            </a:r>
            <a:r>
              <a:rPr lang="zh-CN" altLang="en-US" dirty="0">
                <a:solidFill>
                  <a:srgbClr val="FF0000"/>
                </a:solidFill>
              </a:rPr>
              <a:t>的相似点和不同点。</a:t>
            </a:r>
            <a:endParaRPr lang="en-CN"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初始结果</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13</a:t>
            </a:fld>
            <a:endParaRPr lang="zh-CN" altLang="en-US" sz="825"/>
          </a:p>
        </p:txBody>
      </p:sp>
      <p:graphicFrame>
        <p:nvGraphicFramePr>
          <p:cNvPr id="4" name="图表 3" descr="7b0a202020202263686172745265734964223a202234363235383434220a7d0a"/>
          <p:cNvGraphicFramePr/>
          <p:nvPr/>
        </p:nvGraphicFramePr>
        <p:xfrm>
          <a:off x="284480" y="914400"/>
          <a:ext cx="8319135" cy="4064635"/>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422275" y="5127625"/>
            <a:ext cx="8260080" cy="1014730"/>
          </a:xfrm>
          <a:prstGeom prst="rect">
            <a:avLst/>
          </a:prstGeom>
          <a:noFill/>
        </p:spPr>
        <p:txBody>
          <a:bodyPr wrap="square" rtlCol="0">
            <a:spAutoFit/>
          </a:bodyPr>
          <a:lstStyle/>
          <a:p>
            <a:r>
              <a:rPr lang="zh-CN" altLang="en-US" sz="2000" b="1"/>
              <a:t>结论：</a:t>
            </a:r>
            <a:r>
              <a:rPr lang="zh-CN" altLang="en-US" sz="2000"/>
              <a:t>从MAE和MSE指标来看，VAE（变分自编码器）由于其误差最小，在预测精度上表现最优；而GAN（生成对抗网络）因具有较高的MAE和MSE，在这几种模型中表现较差。</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5417185" cy="414020"/>
          </a:xfrm>
          <a:prstGeom prst="rect">
            <a:avLst/>
          </a:prstGeom>
          <a:noFill/>
        </p:spPr>
        <p:txBody>
          <a:bodyPr wrap="square" rtlCol="0">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消融实验</a:t>
            </a:r>
            <a:r>
              <a:rPr lang="en-US" altLang="zh-CN" sz="2100" b="1" dirty="0">
                <a:solidFill>
                  <a:schemeClr val="accent1"/>
                </a:solidFill>
                <a:latin typeface="微软雅黑" panose="020B0503020204020204" pitchFamily="34" charset="-122"/>
                <a:ea typeface="微软雅黑" panose="020B0503020204020204" pitchFamily="34" charset="-122"/>
                <a:sym typeface="+mn-ea"/>
              </a:rPr>
              <a:t> </a:t>
            </a:r>
            <a:r>
              <a:rPr lang="zh-CN" altLang="en-US" sz="2100" b="1" dirty="0">
                <a:solidFill>
                  <a:schemeClr val="accent1"/>
                </a:solidFill>
                <a:latin typeface="微软雅黑" panose="020B0503020204020204" pitchFamily="34" charset="-122"/>
                <a:ea typeface="微软雅黑" panose="020B0503020204020204" pitchFamily="34" charset="-122"/>
                <a:sym typeface="+mn-ea"/>
              </a:rPr>
              <a:t>去掉</a:t>
            </a:r>
            <a:r>
              <a:rPr lang="en-US" altLang="zh-CN" sz="2100" b="1" dirty="0">
                <a:solidFill>
                  <a:schemeClr val="accent1"/>
                </a:solidFill>
                <a:latin typeface="微软雅黑" panose="020B0503020204020204" pitchFamily="34" charset="-122"/>
                <a:ea typeface="微软雅黑" panose="020B0503020204020204" pitchFamily="34" charset="-122"/>
                <a:sym typeface="+mn-ea"/>
              </a:rPr>
              <a:t>LSTM </a:t>
            </a:r>
            <a:r>
              <a:rPr lang="zh-CN" altLang="en-US" sz="2100" b="1" dirty="0">
                <a:solidFill>
                  <a:schemeClr val="accent1"/>
                </a:solidFill>
                <a:latin typeface="微软雅黑" panose="020B0503020204020204" pitchFamily="34" charset="-122"/>
                <a:ea typeface="微软雅黑" panose="020B0503020204020204" pitchFamily="34" charset="-122"/>
                <a:sym typeface="+mn-ea"/>
              </a:rPr>
              <a:t>进行</a:t>
            </a:r>
            <a:r>
              <a:rPr lang="en-US" altLang="zh-CN" sz="2100" b="1" dirty="0">
                <a:solidFill>
                  <a:schemeClr val="accent1"/>
                </a:solidFill>
                <a:latin typeface="微软雅黑" panose="020B0503020204020204" pitchFamily="34" charset="-122"/>
                <a:ea typeface="微软雅黑" panose="020B0503020204020204" pitchFamily="34" charset="-122"/>
                <a:sym typeface="+mn-ea"/>
              </a:rPr>
              <a:t>embedding</a:t>
            </a:r>
            <a:r>
              <a:rPr lang="zh-CN" altLang="en-US" sz="2100" b="1" dirty="0">
                <a:solidFill>
                  <a:schemeClr val="accent1"/>
                </a:solidFill>
                <a:latin typeface="微软雅黑" panose="020B0503020204020204" pitchFamily="34" charset="-122"/>
                <a:ea typeface="微软雅黑" panose="020B0503020204020204" pitchFamily="34" charset="-122"/>
                <a:sym typeface="+mn-ea"/>
              </a:rPr>
              <a:t>编码</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14</a:t>
            </a:fld>
            <a:endParaRPr lang="zh-CN" altLang="en-US" sz="825"/>
          </a:p>
        </p:txBody>
      </p:sp>
      <p:graphicFrame>
        <p:nvGraphicFramePr>
          <p:cNvPr id="7" name="图表 6" descr="7b0a202020202263686172745265734964223a202234363235383434220a7d0a"/>
          <p:cNvGraphicFramePr/>
          <p:nvPr/>
        </p:nvGraphicFramePr>
        <p:xfrm>
          <a:off x="144145" y="1440815"/>
          <a:ext cx="5292090" cy="1680845"/>
        </p:xfrm>
        <a:graphic>
          <a:graphicData uri="http://schemas.openxmlformats.org/drawingml/2006/chart">
            <c:chart xmlns:c="http://schemas.openxmlformats.org/drawingml/2006/chart" xmlns:r="http://schemas.openxmlformats.org/officeDocument/2006/relationships" r:id="rId3"/>
          </a:graphicData>
        </a:graphic>
      </p:graphicFrame>
      <p:sp>
        <p:nvSpPr>
          <p:cNvPr id="24" name="文本框 23"/>
          <p:cNvSpPr txBox="1"/>
          <p:nvPr/>
        </p:nvSpPr>
        <p:spPr>
          <a:xfrm>
            <a:off x="5659120" y="1336675"/>
            <a:ext cx="3441700" cy="1691640"/>
          </a:xfrm>
          <a:prstGeom prst="rect">
            <a:avLst/>
          </a:prstGeom>
          <a:noFill/>
        </p:spPr>
        <p:txBody>
          <a:bodyPr wrap="square" rtlCol="0">
            <a:spAutoFit/>
          </a:bodyPr>
          <a:lstStyle/>
          <a:p>
            <a:r>
              <a:rPr lang="zh-CN" altLang="en-US" sz="1600" b="1"/>
              <a:t>结论：</a:t>
            </a:r>
            <a:r>
              <a:rPr lang="zh-CN" altLang="en-US" sz="1600"/>
              <a:t>去掉LSTM后，VAE表现最佳，GAN误差最大，Transformer和DM介于两者之间。说明VAE在这个任务中对去掉LSTM更为鲁棒，而GAN对编码依赖较大</a:t>
            </a:r>
            <a:r>
              <a:rPr lang="zh-CN" altLang="en-US" sz="2000"/>
              <a:t>。</a:t>
            </a:r>
          </a:p>
          <a:p>
            <a:endParaRPr lang="zh-CN" altLang="en-US" sz="2000"/>
          </a:p>
        </p:txBody>
      </p:sp>
      <p:sp>
        <p:nvSpPr>
          <p:cNvPr id="4" name="圆角矩形 3"/>
          <p:cNvSpPr/>
          <p:nvPr/>
        </p:nvSpPr>
        <p:spPr>
          <a:xfrm>
            <a:off x="144145" y="846455"/>
            <a:ext cx="1151890" cy="27051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蛋白序列编码</a:t>
            </a:r>
          </a:p>
        </p:txBody>
      </p:sp>
      <p:sp>
        <p:nvSpPr>
          <p:cNvPr id="6" name="圆角矩形 5"/>
          <p:cNvSpPr/>
          <p:nvPr/>
        </p:nvSpPr>
        <p:spPr>
          <a:xfrm>
            <a:off x="1437005" y="846455"/>
            <a:ext cx="1151890" cy="27051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格式统一化</a:t>
            </a:r>
          </a:p>
        </p:txBody>
      </p:sp>
      <p:sp>
        <p:nvSpPr>
          <p:cNvPr id="11" name="圆角矩形 10"/>
          <p:cNvSpPr/>
          <p:nvPr/>
        </p:nvSpPr>
        <p:spPr>
          <a:xfrm>
            <a:off x="2776855" y="846455"/>
            <a:ext cx="1245870" cy="27051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en-US" altLang="zh-CN" sz="1200"/>
              <a:t>LSTM</a:t>
            </a:r>
            <a:r>
              <a:rPr lang="zh-CN" altLang="en-US" sz="1200"/>
              <a:t>特征提取</a:t>
            </a:r>
          </a:p>
        </p:txBody>
      </p:sp>
      <p:sp>
        <p:nvSpPr>
          <p:cNvPr id="12" name="圆角矩形 11"/>
          <p:cNvSpPr/>
          <p:nvPr/>
        </p:nvSpPr>
        <p:spPr>
          <a:xfrm>
            <a:off x="4109720" y="846455"/>
            <a:ext cx="1326515" cy="27051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en-US" altLang="zh-CN" sz="1200"/>
              <a:t>embedding</a:t>
            </a:r>
            <a:r>
              <a:rPr lang="zh-CN" altLang="en-US" sz="1200"/>
              <a:t>编码</a:t>
            </a:r>
          </a:p>
        </p:txBody>
      </p:sp>
      <p:cxnSp>
        <p:nvCxnSpPr>
          <p:cNvPr id="14" name="直接箭头连接符 13"/>
          <p:cNvCxnSpPr>
            <a:stCxn id="4" idx="3"/>
            <a:endCxn id="6" idx="1"/>
          </p:cNvCxnSpPr>
          <p:nvPr/>
        </p:nvCxnSpPr>
        <p:spPr>
          <a:xfrm>
            <a:off x="1296035" y="981710"/>
            <a:ext cx="1409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stCxn id="6" idx="3"/>
            <a:endCxn id="11" idx="1"/>
          </p:cNvCxnSpPr>
          <p:nvPr/>
        </p:nvCxnSpPr>
        <p:spPr>
          <a:xfrm>
            <a:off x="2588895" y="981710"/>
            <a:ext cx="18796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肘形连接符 24"/>
          <p:cNvCxnSpPr>
            <a:stCxn id="6" idx="2"/>
            <a:endCxn id="12" idx="2"/>
          </p:cNvCxnSpPr>
          <p:nvPr/>
        </p:nvCxnSpPr>
        <p:spPr>
          <a:xfrm rot="5400000" flipV="1">
            <a:off x="3393123" y="-263207"/>
            <a:ext cx="3175" cy="2760345"/>
          </a:xfrm>
          <a:prstGeom prst="bentConnector3">
            <a:avLst>
              <a:gd name="adj1" fmla="val 7540000"/>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直接连接符 25"/>
          <p:cNvCxnSpPr/>
          <p:nvPr/>
        </p:nvCxnSpPr>
        <p:spPr>
          <a:xfrm>
            <a:off x="2881630" y="697230"/>
            <a:ext cx="935355" cy="555625"/>
          </a:xfrm>
          <a:prstGeom prst="line">
            <a:avLst/>
          </a:prstGeom>
        </p:spPr>
        <p:style>
          <a:lnRef idx="2">
            <a:schemeClr val="accent1"/>
          </a:lnRef>
          <a:fillRef idx="0">
            <a:srgbClr val="FFFFFF"/>
          </a:fillRef>
          <a:effectRef idx="0">
            <a:srgbClr val="FFFFFF"/>
          </a:effectRef>
          <a:fontRef idx="minor">
            <a:schemeClr val="tx1"/>
          </a:fontRef>
        </p:style>
      </p:cxnSp>
      <p:sp>
        <p:nvSpPr>
          <p:cNvPr id="27" name="文本框 26"/>
          <p:cNvSpPr txBox="1"/>
          <p:nvPr/>
        </p:nvSpPr>
        <p:spPr>
          <a:xfrm>
            <a:off x="689610" y="3167380"/>
            <a:ext cx="5417185" cy="414020"/>
          </a:xfrm>
          <a:prstGeom prst="rect">
            <a:avLst/>
          </a:prstGeom>
          <a:noFill/>
        </p:spPr>
        <p:txBody>
          <a:bodyPr wrap="square" rtlCol="0">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消融实验</a:t>
            </a:r>
            <a:r>
              <a:rPr lang="en-US" altLang="zh-CN" sz="2100" b="1" dirty="0">
                <a:solidFill>
                  <a:schemeClr val="accent1"/>
                </a:solidFill>
                <a:latin typeface="微软雅黑" panose="020B0503020204020204" pitchFamily="34" charset="-122"/>
                <a:ea typeface="微软雅黑" panose="020B0503020204020204" pitchFamily="34" charset="-122"/>
                <a:sym typeface="+mn-ea"/>
              </a:rPr>
              <a:t> </a:t>
            </a:r>
            <a:r>
              <a:rPr lang="zh-CN" altLang="en-US" sz="2100" b="1" dirty="0">
                <a:solidFill>
                  <a:schemeClr val="accent1"/>
                </a:solidFill>
                <a:latin typeface="微软雅黑" panose="020B0503020204020204" pitchFamily="34" charset="-122"/>
                <a:ea typeface="微软雅黑" panose="020B0503020204020204" pitchFamily="34" charset="-122"/>
                <a:sym typeface="+mn-ea"/>
              </a:rPr>
              <a:t>去掉</a:t>
            </a:r>
            <a:r>
              <a:rPr lang="en-US" altLang="zh-CN" sz="2100" b="1" dirty="0">
                <a:solidFill>
                  <a:schemeClr val="accent1"/>
                </a:solidFill>
                <a:latin typeface="微软雅黑" panose="020B0503020204020204" pitchFamily="34" charset="-122"/>
                <a:ea typeface="微软雅黑" panose="020B0503020204020204" pitchFamily="34" charset="-122"/>
                <a:sym typeface="+mn-ea"/>
              </a:rPr>
              <a:t>LSTM</a:t>
            </a:r>
            <a:endParaRPr lang="zh-CN" altLang="en-US" sz="2100" b="1"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29" name="图表 28" descr="7b0a202020202263686172745265734964223a202234363235383434220a7d0a"/>
          <p:cNvGraphicFramePr/>
          <p:nvPr/>
        </p:nvGraphicFramePr>
        <p:xfrm>
          <a:off x="144145" y="3977640"/>
          <a:ext cx="5567680" cy="2410460"/>
        </p:xfrm>
        <a:graphic>
          <a:graphicData uri="http://schemas.openxmlformats.org/drawingml/2006/chart">
            <c:chart xmlns:c="http://schemas.openxmlformats.org/drawingml/2006/chart" xmlns:r="http://schemas.openxmlformats.org/officeDocument/2006/relationships" r:id="rId4"/>
          </a:graphicData>
        </a:graphic>
      </p:graphicFrame>
      <p:sp>
        <p:nvSpPr>
          <p:cNvPr id="33" name="圆角矩形 32"/>
          <p:cNvSpPr/>
          <p:nvPr/>
        </p:nvSpPr>
        <p:spPr>
          <a:xfrm>
            <a:off x="189865" y="3580765"/>
            <a:ext cx="1151890" cy="27051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蛋白序列编码</a:t>
            </a:r>
          </a:p>
        </p:txBody>
      </p:sp>
      <p:sp>
        <p:nvSpPr>
          <p:cNvPr id="34" name="圆角矩形 33"/>
          <p:cNvSpPr/>
          <p:nvPr/>
        </p:nvSpPr>
        <p:spPr>
          <a:xfrm>
            <a:off x="1482725" y="3580765"/>
            <a:ext cx="1151890" cy="27051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格式统一化</a:t>
            </a:r>
          </a:p>
        </p:txBody>
      </p:sp>
      <p:sp>
        <p:nvSpPr>
          <p:cNvPr id="35" name="圆角矩形 34"/>
          <p:cNvSpPr/>
          <p:nvPr/>
        </p:nvSpPr>
        <p:spPr>
          <a:xfrm>
            <a:off x="2822575" y="3580765"/>
            <a:ext cx="1245870" cy="27051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en-US" altLang="zh-CN" sz="1200"/>
              <a:t>LSTM</a:t>
            </a:r>
            <a:r>
              <a:rPr lang="zh-CN" altLang="en-US" sz="1200"/>
              <a:t>特征提取</a:t>
            </a:r>
          </a:p>
        </p:txBody>
      </p:sp>
      <p:cxnSp>
        <p:nvCxnSpPr>
          <p:cNvPr id="36" name="直接箭头连接符 35"/>
          <p:cNvCxnSpPr>
            <a:stCxn id="33" idx="3"/>
            <a:endCxn id="34" idx="1"/>
          </p:cNvCxnSpPr>
          <p:nvPr/>
        </p:nvCxnSpPr>
        <p:spPr>
          <a:xfrm>
            <a:off x="1341755" y="3716020"/>
            <a:ext cx="1409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7" name="直接箭头连接符 36"/>
          <p:cNvCxnSpPr>
            <a:stCxn id="34" idx="3"/>
            <a:endCxn id="35" idx="1"/>
          </p:cNvCxnSpPr>
          <p:nvPr/>
        </p:nvCxnSpPr>
        <p:spPr>
          <a:xfrm>
            <a:off x="2634615" y="3716020"/>
            <a:ext cx="18796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3025775" y="3522980"/>
            <a:ext cx="1050290" cy="413385"/>
          </a:xfrm>
          <a:prstGeom prst="line">
            <a:avLst/>
          </a:prstGeom>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5842635" y="4349750"/>
            <a:ext cx="3074670" cy="1856105"/>
          </a:xfrm>
          <a:prstGeom prst="rect">
            <a:avLst/>
          </a:prstGeom>
          <a:noFill/>
        </p:spPr>
        <p:txBody>
          <a:bodyPr wrap="square" rtlCol="0">
            <a:noAutofit/>
          </a:bodyPr>
          <a:lstStyle/>
          <a:p>
            <a:r>
              <a:rPr lang="zh-CN" altLang="en-US" sz="1600" b="1"/>
              <a:t>结论</a:t>
            </a:r>
            <a:r>
              <a:rPr lang="zh-CN" altLang="en-US" sz="1600"/>
              <a:t>：去掉蛋白质编码后，Transformer模型表现最优，误差最低，说明对编码依赖较小。GAN误差最大，依赖蛋白质编码最强。</a:t>
            </a:r>
          </a:p>
        </p:txBody>
      </p:sp>
      <p:sp>
        <p:nvSpPr>
          <p:cNvPr id="40" name="圆角矩形 39"/>
          <p:cNvSpPr/>
          <p:nvPr/>
        </p:nvSpPr>
        <p:spPr>
          <a:xfrm>
            <a:off x="5682615" y="2919730"/>
            <a:ext cx="3204845" cy="90805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l"/>
            <a:r>
              <a:rPr lang="zh-CN" altLang="en-US" sz="1600">
                <a:solidFill>
                  <a:srgbClr val="FF0000"/>
                </a:solidFill>
                <a:latin typeface="微软雅黑" panose="020B0503020204020204" pitchFamily="34" charset="-122"/>
                <a:ea typeface="微软雅黑" panose="020B0503020204020204" pitchFamily="34" charset="-122"/>
              </a:rPr>
              <a:t>消融实验</a:t>
            </a:r>
            <a:r>
              <a:rPr lang="zh-CN" altLang="en-US" sz="1600">
                <a:latin typeface="微软雅黑" panose="020B0503020204020204" pitchFamily="34" charset="-122"/>
                <a:ea typeface="微软雅黑" panose="020B0503020204020204" pitchFamily="34" charset="-122"/>
              </a:rPr>
              <a:t>通常用于分析神经网络的性能，以确定哪些部分或因素对模型表现产生最大影响。</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5417185" cy="414020"/>
          </a:xfrm>
          <a:prstGeom prst="rect">
            <a:avLst/>
          </a:prstGeom>
          <a:noFill/>
        </p:spPr>
        <p:txBody>
          <a:bodyPr wrap="square" rtlCol="0">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消融实验</a:t>
            </a:r>
            <a:r>
              <a:rPr lang="en-US" altLang="zh-CN" sz="2100" b="1" dirty="0">
                <a:solidFill>
                  <a:schemeClr val="accent1"/>
                </a:solidFill>
                <a:latin typeface="微软雅黑" panose="020B0503020204020204" pitchFamily="34" charset="-122"/>
                <a:ea typeface="微软雅黑" panose="020B0503020204020204" pitchFamily="34" charset="-122"/>
                <a:sym typeface="+mn-ea"/>
              </a:rPr>
              <a:t> </a:t>
            </a:r>
            <a:r>
              <a:rPr lang="zh-CN" altLang="en-US" sz="2100" b="1" dirty="0">
                <a:solidFill>
                  <a:schemeClr val="accent1"/>
                </a:solidFill>
                <a:latin typeface="微软雅黑" panose="020B0503020204020204" pitchFamily="34" charset="-122"/>
                <a:ea typeface="微软雅黑" panose="020B0503020204020204" pitchFamily="34" charset="-122"/>
                <a:sym typeface="+mn-ea"/>
              </a:rPr>
              <a:t>去掉</a:t>
            </a:r>
            <a:r>
              <a:rPr lang="zh-CN" sz="2100" b="1" dirty="0">
                <a:solidFill>
                  <a:schemeClr val="accent1"/>
                </a:solidFill>
                <a:latin typeface="微软雅黑" panose="020B0503020204020204" pitchFamily="34" charset="-122"/>
                <a:ea typeface="微软雅黑" panose="020B0503020204020204" pitchFamily="34" charset="-122"/>
                <a:sym typeface="+mn-ea"/>
              </a:rPr>
              <a:t>自注意力机制</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15</a:t>
            </a:fld>
            <a:endParaRPr lang="zh-CN" altLang="en-US" sz="825"/>
          </a:p>
        </p:txBody>
      </p:sp>
      <p:graphicFrame>
        <p:nvGraphicFramePr>
          <p:cNvPr id="4" name="图表 3" descr="7b0a202020202263686172745265734964223a202234363235383434220a7d0a"/>
          <p:cNvGraphicFramePr/>
          <p:nvPr/>
        </p:nvGraphicFramePr>
        <p:xfrm>
          <a:off x="205105" y="1169035"/>
          <a:ext cx="6219190" cy="1735455"/>
        </p:xfrm>
        <a:graphic>
          <a:graphicData uri="http://schemas.openxmlformats.org/drawingml/2006/chart">
            <c:chart xmlns:c="http://schemas.openxmlformats.org/drawingml/2006/chart" xmlns:r="http://schemas.openxmlformats.org/officeDocument/2006/relationships" r:id="rId3"/>
          </a:graphicData>
        </a:graphic>
      </p:graphicFrame>
      <p:sp>
        <p:nvSpPr>
          <p:cNvPr id="21" name="文本框 20"/>
          <p:cNvSpPr txBox="1"/>
          <p:nvPr/>
        </p:nvSpPr>
        <p:spPr>
          <a:xfrm>
            <a:off x="6596380" y="1169035"/>
            <a:ext cx="2460625" cy="1814830"/>
          </a:xfrm>
          <a:prstGeom prst="rect">
            <a:avLst/>
          </a:prstGeom>
          <a:noFill/>
        </p:spPr>
        <p:txBody>
          <a:bodyPr wrap="square" rtlCol="0">
            <a:spAutoFit/>
          </a:bodyPr>
          <a:lstStyle/>
          <a:p>
            <a:r>
              <a:rPr lang="zh-CN" altLang="en-US" sz="1600" b="1"/>
              <a:t>结论：</a:t>
            </a:r>
            <a:r>
              <a:rPr lang="zh-CN" altLang="en-US" sz="1600"/>
              <a:t>去掉自注意力机制后，VAE模型的误差最低，表现最佳，GAN的误差仍然较大，这表明VAE对去掉自注意力机制的影响最不敏感，而GAN则受影响较大。</a:t>
            </a:r>
          </a:p>
        </p:txBody>
      </p:sp>
      <p:sp>
        <p:nvSpPr>
          <p:cNvPr id="7" name="圆角矩形 6"/>
          <p:cNvSpPr/>
          <p:nvPr/>
        </p:nvSpPr>
        <p:spPr>
          <a:xfrm>
            <a:off x="41910" y="777875"/>
            <a:ext cx="1159510" cy="25400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寡糖指纹结构</a:t>
            </a:r>
          </a:p>
        </p:txBody>
      </p:sp>
      <p:sp>
        <p:nvSpPr>
          <p:cNvPr id="11" name="圆角矩形 10"/>
          <p:cNvSpPr/>
          <p:nvPr/>
        </p:nvSpPr>
        <p:spPr>
          <a:xfrm>
            <a:off x="1369060" y="777875"/>
            <a:ext cx="996315" cy="25400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建系表示</a:t>
            </a:r>
          </a:p>
        </p:txBody>
      </p:sp>
      <p:sp>
        <p:nvSpPr>
          <p:cNvPr id="13" name="圆角矩形 12"/>
          <p:cNvSpPr/>
          <p:nvPr/>
        </p:nvSpPr>
        <p:spPr>
          <a:xfrm>
            <a:off x="2533015" y="777875"/>
            <a:ext cx="1463675" cy="25400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en-US" altLang="zh-CN" sz="1200"/>
              <a:t>embedding</a:t>
            </a:r>
            <a:r>
              <a:rPr lang="zh-CN" altLang="en-US" sz="1200"/>
              <a:t>编码</a:t>
            </a:r>
          </a:p>
        </p:txBody>
      </p:sp>
      <p:sp>
        <p:nvSpPr>
          <p:cNvPr id="22" name="圆角矩形 21"/>
          <p:cNvSpPr/>
          <p:nvPr/>
        </p:nvSpPr>
        <p:spPr>
          <a:xfrm>
            <a:off x="4164330" y="777875"/>
            <a:ext cx="1144905" cy="25400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自注意力机制</a:t>
            </a:r>
          </a:p>
        </p:txBody>
      </p:sp>
      <p:cxnSp>
        <p:nvCxnSpPr>
          <p:cNvPr id="23" name="直接箭头连接符 22"/>
          <p:cNvCxnSpPr>
            <a:stCxn id="7" idx="3"/>
            <a:endCxn id="11" idx="1"/>
          </p:cNvCxnSpPr>
          <p:nvPr/>
        </p:nvCxnSpPr>
        <p:spPr>
          <a:xfrm>
            <a:off x="1201420" y="904875"/>
            <a:ext cx="1676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11" idx="3"/>
            <a:endCxn id="13" idx="1"/>
          </p:cNvCxnSpPr>
          <p:nvPr/>
        </p:nvCxnSpPr>
        <p:spPr>
          <a:xfrm>
            <a:off x="2365375" y="904875"/>
            <a:ext cx="1676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a:stCxn id="13" idx="3"/>
            <a:endCxn id="22" idx="1"/>
          </p:cNvCxnSpPr>
          <p:nvPr/>
        </p:nvCxnSpPr>
        <p:spPr>
          <a:xfrm>
            <a:off x="3996690" y="904875"/>
            <a:ext cx="1676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直接连接符 25"/>
          <p:cNvCxnSpPr/>
          <p:nvPr/>
        </p:nvCxnSpPr>
        <p:spPr>
          <a:xfrm>
            <a:off x="4257040" y="683260"/>
            <a:ext cx="935355" cy="413385"/>
          </a:xfrm>
          <a:prstGeom prst="line">
            <a:avLst/>
          </a:prstGeom>
        </p:spPr>
        <p:style>
          <a:lnRef idx="2">
            <a:schemeClr val="accent1"/>
          </a:lnRef>
          <a:fillRef idx="0">
            <a:srgbClr val="FFFFFF"/>
          </a:fillRef>
          <a:effectRef idx="0">
            <a:srgbClr val="FFFFFF"/>
          </a:effectRef>
          <a:fontRef idx="minor">
            <a:schemeClr val="tx1"/>
          </a:fontRef>
        </p:style>
      </p:cxnSp>
      <p:sp>
        <p:nvSpPr>
          <p:cNvPr id="43" name="文本框 42"/>
          <p:cNvSpPr txBox="1"/>
          <p:nvPr/>
        </p:nvSpPr>
        <p:spPr>
          <a:xfrm>
            <a:off x="689610" y="3171825"/>
            <a:ext cx="5417185" cy="414020"/>
          </a:xfrm>
          <a:prstGeom prst="rect">
            <a:avLst/>
          </a:prstGeom>
          <a:noFill/>
        </p:spPr>
        <p:txBody>
          <a:bodyPr wrap="square" rtlCol="0">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消融实验</a:t>
            </a:r>
            <a:r>
              <a:rPr lang="en-US" altLang="zh-CN" sz="2100" b="1" dirty="0">
                <a:solidFill>
                  <a:schemeClr val="accent1"/>
                </a:solidFill>
                <a:latin typeface="微软雅黑" panose="020B0503020204020204" pitchFamily="34" charset="-122"/>
                <a:ea typeface="微软雅黑" panose="020B0503020204020204" pitchFamily="34" charset="-122"/>
                <a:sym typeface="+mn-ea"/>
              </a:rPr>
              <a:t> </a:t>
            </a:r>
            <a:r>
              <a:rPr lang="zh-CN" altLang="en-US" sz="2100" b="1" dirty="0">
                <a:solidFill>
                  <a:schemeClr val="accent1"/>
                </a:solidFill>
                <a:latin typeface="微软雅黑" panose="020B0503020204020204" pitchFamily="34" charset="-122"/>
                <a:ea typeface="微软雅黑" panose="020B0503020204020204" pitchFamily="34" charset="-122"/>
                <a:sym typeface="+mn-ea"/>
              </a:rPr>
              <a:t>去掉</a:t>
            </a:r>
            <a:r>
              <a:rPr lang="zh-CN" sz="2100" b="1" dirty="0">
                <a:solidFill>
                  <a:schemeClr val="accent1"/>
                </a:solidFill>
                <a:latin typeface="微软雅黑" panose="020B0503020204020204" pitchFamily="34" charset="-122"/>
                <a:ea typeface="微软雅黑" panose="020B0503020204020204" pitchFamily="34" charset="-122"/>
                <a:sym typeface="+mn-ea"/>
              </a:rPr>
              <a:t>寡糖编码</a:t>
            </a:r>
          </a:p>
        </p:txBody>
      </p:sp>
      <p:sp>
        <p:nvSpPr>
          <p:cNvPr id="44" name="圆角矩形 43"/>
          <p:cNvSpPr/>
          <p:nvPr/>
        </p:nvSpPr>
        <p:spPr>
          <a:xfrm>
            <a:off x="52070" y="3636010"/>
            <a:ext cx="1159510" cy="25400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寡糖指纹结构</a:t>
            </a:r>
          </a:p>
        </p:txBody>
      </p:sp>
      <p:sp>
        <p:nvSpPr>
          <p:cNvPr id="45" name="圆角矩形 44"/>
          <p:cNvSpPr/>
          <p:nvPr/>
        </p:nvSpPr>
        <p:spPr>
          <a:xfrm>
            <a:off x="1379220" y="3636010"/>
            <a:ext cx="996315" cy="25400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建系表示</a:t>
            </a:r>
          </a:p>
        </p:txBody>
      </p:sp>
      <p:sp>
        <p:nvSpPr>
          <p:cNvPr id="46" name="圆角矩形 45"/>
          <p:cNvSpPr/>
          <p:nvPr/>
        </p:nvSpPr>
        <p:spPr>
          <a:xfrm>
            <a:off x="2543175" y="3636010"/>
            <a:ext cx="1463675" cy="25400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en-US" altLang="zh-CN" sz="1200"/>
              <a:t>embedding</a:t>
            </a:r>
            <a:r>
              <a:rPr lang="zh-CN" altLang="en-US" sz="1200"/>
              <a:t>编码</a:t>
            </a:r>
          </a:p>
        </p:txBody>
      </p:sp>
      <p:sp>
        <p:nvSpPr>
          <p:cNvPr id="47" name="圆角矩形 46"/>
          <p:cNvSpPr/>
          <p:nvPr/>
        </p:nvSpPr>
        <p:spPr>
          <a:xfrm>
            <a:off x="4174490" y="3636010"/>
            <a:ext cx="1144905" cy="25400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t>自注意力机制</a:t>
            </a:r>
          </a:p>
        </p:txBody>
      </p:sp>
      <p:cxnSp>
        <p:nvCxnSpPr>
          <p:cNvPr id="48" name="直接箭头连接符 47"/>
          <p:cNvCxnSpPr>
            <a:stCxn id="44" idx="3"/>
            <a:endCxn id="45" idx="1"/>
          </p:cNvCxnSpPr>
          <p:nvPr/>
        </p:nvCxnSpPr>
        <p:spPr>
          <a:xfrm>
            <a:off x="1211580" y="3763010"/>
            <a:ext cx="1676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p:cNvCxnSpPr>
            <a:stCxn id="45" idx="3"/>
            <a:endCxn id="46" idx="1"/>
          </p:cNvCxnSpPr>
          <p:nvPr/>
        </p:nvCxnSpPr>
        <p:spPr>
          <a:xfrm>
            <a:off x="2375535" y="3763010"/>
            <a:ext cx="1676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a:stCxn id="46" idx="3"/>
            <a:endCxn id="47" idx="1"/>
          </p:cNvCxnSpPr>
          <p:nvPr/>
        </p:nvCxnSpPr>
        <p:spPr>
          <a:xfrm>
            <a:off x="4006850" y="3763010"/>
            <a:ext cx="1676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a:off x="4267200" y="3541395"/>
            <a:ext cx="935355" cy="413385"/>
          </a:xfrm>
          <a:prstGeom prst="line">
            <a:avLst/>
          </a:prstGeom>
        </p:spPr>
        <p:style>
          <a:lnRef idx="2">
            <a:schemeClr val="accent1"/>
          </a:lnRef>
          <a:fillRef idx="0">
            <a:srgbClr val="FFFFFF"/>
          </a:fillRef>
          <a:effectRef idx="0">
            <a:srgbClr val="FFFFFF"/>
          </a:effectRef>
          <a:fontRef idx="minor">
            <a:schemeClr val="tx1"/>
          </a:fontRef>
        </p:style>
      </p:cxnSp>
      <p:cxnSp>
        <p:nvCxnSpPr>
          <p:cNvPr id="52" name="直接连接符 51"/>
          <p:cNvCxnSpPr/>
          <p:nvPr/>
        </p:nvCxnSpPr>
        <p:spPr>
          <a:xfrm>
            <a:off x="2658110" y="3550285"/>
            <a:ext cx="1321435" cy="474345"/>
          </a:xfrm>
          <a:prstGeom prst="line">
            <a:avLst/>
          </a:prstGeom>
        </p:spPr>
        <p:style>
          <a:lnRef idx="2">
            <a:schemeClr val="accent1"/>
          </a:lnRef>
          <a:fillRef idx="0">
            <a:srgbClr val="FFFFFF"/>
          </a:fillRef>
          <a:effectRef idx="0">
            <a:srgbClr val="FFFFFF"/>
          </a:effectRef>
          <a:fontRef idx="minor">
            <a:schemeClr val="tx1"/>
          </a:fontRef>
        </p:style>
      </p:cxnSp>
      <p:graphicFrame>
        <p:nvGraphicFramePr>
          <p:cNvPr id="53" name="图表 52" descr="7b0a202020202263686172745265734964223a202234363235383434220a7d0a"/>
          <p:cNvGraphicFramePr/>
          <p:nvPr/>
        </p:nvGraphicFramePr>
        <p:xfrm>
          <a:off x="205105" y="4145915"/>
          <a:ext cx="6219190" cy="1965325"/>
        </p:xfrm>
        <a:graphic>
          <a:graphicData uri="http://schemas.openxmlformats.org/drawingml/2006/chart">
            <c:chart xmlns:c="http://schemas.openxmlformats.org/drawingml/2006/chart" xmlns:r="http://schemas.openxmlformats.org/officeDocument/2006/relationships" r:id="rId4"/>
          </a:graphicData>
        </a:graphic>
      </p:graphicFrame>
      <p:sp>
        <p:nvSpPr>
          <p:cNvPr id="54" name="文本框 53"/>
          <p:cNvSpPr txBox="1"/>
          <p:nvPr/>
        </p:nvSpPr>
        <p:spPr>
          <a:xfrm>
            <a:off x="6595745" y="4024630"/>
            <a:ext cx="2461260" cy="2125980"/>
          </a:xfrm>
          <a:prstGeom prst="rect">
            <a:avLst/>
          </a:prstGeom>
          <a:noFill/>
        </p:spPr>
        <p:txBody>
          <a:bodyPr wrap="square" rtlCol="0">
            <a:noAutofit/>
          </a:bodyPr>
          <a:lstStyle/>
          <a:p>
            <a:r>
              <a:rPr lang="zh-CN" altLang="en-US" sz="1600" b="1"/>
              <a:t>结论：</a:t>
            </a:r>
            <a:r>
              <a:rPr lang="zh-CN" altLang="en-US" sz="1600"/>
              <a:t>去掉寡糖编码后，Transformer模型表现最佳，MAE和MSE均最低，VAE的表现次之，GAN模型的误差较大这表明Transformer对去掉寡糖编码的影响较小，而GAN对该编码的依赖较大。</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5417185" cy="414020"/>
          </a:xfrm>
          <a:prstGeom prst="rect">
            <a:avLst/>
          </a:prstGeom>
          <a:noFill/>
        </p:spPr>
        <p:txBody>
          <a:bodyPr wrap="square" rtlCol="0">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泛化实验</a:t>
            </a:r>
            <a:r>
              <a:rPr lang="en-US" altLang="zh-CN" sz="2100" b="1" dirty="0">
                <a:solidFill>
                  <a:schemeClr val="accent1"/>
                </a:solidFill>
                <a:latin typeface="微软雅黑" panose="020B0503020204020204" pitchFamily="34" charset="-122"/>
                <a:ea typeface="微软雅黑" panose="020B0503020204020204" pitchFamily="34" charset="-122"/>
                <a:sym typeface="+mn-ea"/>
              </a:rPr>
              <a:t> ConA </a:t>
            </a:r>
            <a:endParaRPr lang="zh-CN" sz="21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16</a:t>
            </a:fld>
            <a:endParaRPr lang="zh-CN" altLang="en-US" sz="825"/>
          </a:p>
        </p:txBody>
      </p:sp>
      <p:graphicFrame>
        <p:nvGraphicFramePr>
          <p:cNvPr id="7" name="图表 6" descr="7b0a202020202263686172745265734964223a202234363235383434220a7d0a"/>
          <p:cNvGraphicFramePr/>
          <p:nvPr/>
        </p:nvGraphicFramePr>
        <p:xfrm>
          <a:off x="145415" y="814705"/>
          <a:ext cx="4299585" cy="4559935"/>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框 3"/>
          <p:cNvSpPr txBox="1"/>
          <p:nvPr/>
        </p:nvSpPr>
        <p:spPr>
          <a:xfrm>
            <a:off x="4142105" y="316230"/>
            <a:ext cx="5417185" cy="737235"/>
          </a:xfrm>
          <a:prstGeom prst="rect">
            <a:avLst/>
          </a:prstGeom>
          <a:noFill/>
        </p:spPr>
        <p:txBody>
          <a:bodyPr wrap="square" rtlCol="0">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泛化实验</a:t>
            </a:r>
            <a:r>
              <a:rPr lang="en-US" altLang="zh-CN" sz="2100" b="1" dirty="0">
                <a:solidFill>
                  <a:schemeClr val="accent1"/>
                </a:solidFill>
                <a:latin typeface="微软雅黑" panose="020B0503020204020204" pitchFamily="34" charset="-122"/>
                <a:ea typeface="微软雅黑" panose="020B0503020204020204" pitchFamily="34" charset="-122"/>
                <a:sym typeface="+mn-ea"/>
              </a:rPr>
              <a:t> C-type lectin</a:t>
            </a:r>
            <a:endParaRPr lang="zh-CN" altLang="en-US" sz="2100" b="1" dirty="0">
              <a:solidFill>
                <a:schemeClr val="accent1"/>
              </a:solidFill>
              <a:latin typeface="微软雅黑" panose="020B0503020204020204" pitchFamily="34" charset="-122"/>
              <a:ea typeface="微软雅黑" panose="020B0503020204020204" pitchFamily="34" charset="-122"/>
            </a:endParaRPr>
          </a:p>
          <a:p>
            <a:r>
              <a:rPr lang="en-US" altLang="zh-CN" sz="2100" b="1" dirty="0">
                <a:solidFill>
                  <a:schemeClr val="accent1"/>
                </a:solidFill>
                <a:latin typeface="微软雅黑" panose="020B0503020204020204" pitchFamily="34" charset="-122"/>
                <a:ea typeface="微软雅黑" panose="020B0503020204020204" pitchFamily="34" charset="-122"/>
                <a:sym typeface="+mn-ea"/>
              </a:rPr>
              <a:t> </a:t>
            </a:r>
            <a:endParaRPr lang="zh-CN" sz="2100" b="1"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5" name="图表 4" descr="7b0a202020202263686172745265734964223a202234363235383434220a7d0a"/>
          <p:cNvGraphicFramePr/>
          <p:nvPr/>
        </p:nvGraphicFramePr>
        <p:xfrm>
          <a:off x="4545330" y="814705"/>
          <a:ext cx="4467225" cy="4560570"/>
        </p:xfrm>
        <a:graphic>
          <a:graphicData uri="http://schemas.openxmlformats.org/drawingml/2006/chart">
            <c:chart xmlns:c="http://schemas.openxmlformats.org/drawingml/2006/chart" xmlns:r="http://schemas.openxmlformats.org/officeDocument/2006/relationships" r:id="rId4"/>
          </a:graphicData>
        </a:graphic>
      </p:graphicFrame>
      <p:sp>
        <p:nvSpPr>
          <p:cNvPr id="40" name="圆角矩形 39"/>
          <p:cNvSpPr/>
          <p:nvPr/>
        </p:nvSpPr>
        <p:spPr>
          <a:xfrm>
            <a:off x="1662430" y="5541645"/>
            <a:ext cx="5229860" cy="99631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l"/>
            <a:r>
              <a:rPr lang="zh-CN" altLang="en-US" sz="1600">
                <a:solidFill>
                  <a:srgbClr val="FF0000"/>
                </a:solidFill>
                <a:sym typeface="+mn-ea"/>
              </a:rPr>
              <a:t>泛化实验：</a:t>
            </a:r>
            <a:r>
              <a:rPr lang="zh-CN" altLang="en-US" sz="1600">
                <a:latin typeface="微软雅黑" panose="020B0503020204020204" pitchFamily="34" charset="-122"/>
                <a:ea typeface="微软雅黑" panose="020B0503020204020204" pitchFamily="34" charset="-122"/>
                <a:sym typeface="+mn-ea"/>
              </a:rPr>
              <a:t>评估模型在未知数据上的表现能力，即衡量模型从训练数据中学到的模式能否有效应用于未见过的测试数据。</a:t>
            </a:r>
            <a:endParaRPr lang="zh-CN" altLang="en-US" sz="160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5417185" cy="737235"/>
          </a:xfrm>
          <a:prstGeom prst="rect">
            <a:avLst/>
          </a:prstGeom>
          <a:noFill/>
        </p:spPr>
        <p:txBody>
          <a:bodyPr wrap="square" rtlCol="0">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泛化实验</a:t>
            </a:r>
            <a:r>
              <a:rPr lang="en-US" altLang="zh-CN" sz="2100" b="1" dirty="0">
                <a:solidFill>
                  <a:schemeClr val="accent1"/>
                </a:solidFill>
                <a:latin typeface="微软雅黑" panose="020B0503020204020204" pitchFamily="34" charset="-122"/>
                <a:ea typeface="微软雅黑" panose="020B0503020204020204" pitchFamily="34" charset="-122"/>
                <a:sym typeface="+mn-ea"/>
              </a:rPr>
              <a:t> Galectin</a:t>
            </a:r>
            <a:endParaRPr lang="zh-CN" altLang="en-US" sz="2100" b="1" dirty="0">
              <a:solidFill>
                <a:schemeClr val="accent1"/>
              </a:solidFill>
              <a:latin typeface="微软雅黑" panose="020B0503020204020204" pitchFamily="34" charset="-122"/>
              <a:ea typeface="微软雅黑" panose="020B0503020204020204" pitchFamily="34" charset="-122"/>
            </a:endParaRPr>
          </a:p>
          <a:p>
            <a:r>
              <a:rPr lang="en-US" altLang="zh-CN" sz="2100" b="1" dirty="0">
                <a:solidFill>
                  <a:schemeClr val="accent1"/>
                </a:solidFill>
                <a:latin typeface="微软雅黑" panose="020B0503020204020204" pitchFamily="34" charset="-122"/>
                <a:ea typeface="微软雅黑" panose="020B0503020204020204" pitchFamily="34" charset="-122"/>
                <a:sym typeface="+mn-ea"/>
              </a:rPr>
              <a:t> </a:t>
            </a:r>
            <a:endParaRPr lang="zh-CN" sz="21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灯片编号占位符 2"/>
          <p:cNvSpPr>
            <a:spLocks noGrp="1"/>
          </p:cNvSpPr>
          <p:nvPr>
            <p:ph type="sldNum" sz="quarter" idx="4"/>
          </p:nvPr>
        </p:nvSpPr>
        <p:spPr>
          <a:xfrm>
            <a:off x="6871462" y="6474587"/>
            <a:ext cx="2057400" cy="365125"/>
          </a:xfrm>
        </p:spPr>
        <p:txBody>
          <a:bodyPr/>
          <a:lstStyle/>
          <a:p>
            <a:fld id="{48F10FC4-DD5C-4C24-B849-D8A0B2DC9874}" type="slidenum">
              <a:rPr lang="zh-CN" altLang="en-US" sz="825" smtClean="0"/>
              <a:t>17</a:t>
            </a:fld>
            <a:endParaRPr lang="zh-CN" altLang="en-US" sz="825"/>
          </a:p>
        </p:txBody>
      </p:sp>
      <p:graphicFrame>
        <p:nvGraphicFramePr>
          <p:cNvPr id="7" name="图表 6" descr="7b0a202020202263686172745265734964223a202234363235383434220a7d0a"/>
          <p:cNvGraphicFramePr/>
          <p:nvPr/>
        </p:nvGraphicFramePr>
        <p:xfrm>
          <a:off x="284480" y="800100"/>
          <a:ext cx="4083050" cy="40703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descr="7b0a202020202263686172745265734964223a202234363235383434220a7d0a"/>
          <p:cNvGraphicFramePr/>
          <p:nvPr/>
        </p:nvGraphicFramePr>
        <p:xfrm>
          <a:off x="4504690" y="800100"/>
          <a:ext cx="4302125" cy="4070350"/>
        </p:xfrm>
        <a:graphic>
          <a:graphicData uri="http://schemas.openxmlformats.org/drawingml/2006/chart">
            <c:chart xmlns:c="http://schemas.openxmlformats.org/drawingml/2006/chart" xmlns:r="http://schemas.openxmlformats.org/officeDocument/2006/relationships" r:id="rId4"/>
          </a:graphicData>
        </a:graphic>
      </p:graphicFrame>
      <p:sp>
        <p:nvSpPr>
          <p:cNvPr id="5" name="文本框 4"/>
          <p:cNvSpPr txBox="1"/>
          <p:nvPr/>
        </p:nvSpPr>
        <p:spPr>
          <a:xfrm>
            <a:off x="4367530" y="316230"/>
            <a:ext cx="5417185" cy="737235"/>
          </a:xfrm>
          <a:prstGeom prst="rect">
            <a:avLst/>
          </a:prstGeom>
          <a:noFill/>
        </p:spPr>
        <p:txBody>
          <a:bodyPr wrap="square" rtlCol="0">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泛化实验</a:t>
            </a:r>
            <a:r>
              <a:rPr lang="en-US" altLang="zh-CN" sz="2100" b="1" dirty="0">
                <a:solidFill>
                  <a:schemeClr val="accent1"/>
                </a:solidFill>
                <a:latin typeface="微软雅黑" panose="020B0503020204020204" pitchFamily="34" charset="-122"/>
                <a:ea typeface="微软雅黑" panose="020B0503020204020204" pitchFamily="34" charset="-122"/>
                <a:sym typeface="+mn-ea"/>
              </a:rPr>
              <a:t> Siglec</a:t>
            </a:r>
            <a:endParaRPr lang="zh-CN" altLang="en-US" sz="2100" b="1" dirty="0">
              <a:solidFill>
                <a:schemeClr val="accent1"/>
              </a:solidFill>
              <a:latin typeface="微软雅黑" panose="020B0503020204020204" pitchFamily="34" charset="-122"/>
              <a:ea typeface="微软雅黑" panose="020B0503020204020204" pitchFamily="34" charset="-122"/>
            </a:endParaRPr>
          </a:p>
          <a:p>
            <a:r>
              <a:rPr lang="en-US" altLang="zh-CN" sz="2100" b="1" dirty="0">
                <a:solidFill>
                  <a:schemeClr val="accent1"/>
                </a:solidFill>
                <a:latin typeface="微软雅黑" panose="020B0503020204020204" pitchFamily="34" charset="-122"/>
                <a:ea typeface="微软雅黑" panose="020B0503020204020204" pitchFamily="34" charset="-122"/>
                <a:sym typeface="+mn-ea"/>
              </a:rPr>
              <a:t> </a:t>
            </a:r>
            <a:endParaRPr lang="zh-CN" sz="21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189230" y="5102225"/>
            <a:ext cx="8687435" cy="122618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实验总结：</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VAE</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模型</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在对四种蛋白质家族的泛化实验中误差最小，表现出极佳的泛化能力。尤其是在处理复杂蛋白特征时，VAE 可以较为准确地捕捉其本质特征。</a:t>
            </a:r>
          </a:p>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DM模型</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泛化能力较差，尤其是面对不同类型的蛋白家族时，误差急剧增加。这可能是由于 DM 的特征提取和扩散过程对这些蛋白家族的结构复杂性不够敏感。</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4970145" cy="414020"/>
          </a:xfrm>
          <a:prstGeom prst="rect">
            <a:avLst/>
          </a:prstGeom>
          <a:noFill/>
        </p:spPr>
        <p:txBody>
          <a:bodyPr wrap="square" rtlCol="0">
            <a:spAutoFit/>
          </a:bodyPr>
          <a:lstStyle/>
          <a:p>
            <a:r>
              <a:rPr lang="zh-CN" altLang="en-US" sz="2100" b="1" dirty="0">
                <a:latin typeface="微软雅黑" panose="020B0503020204020204" pitchFamily="34" charset="-122"/>
                <a:ea typeface="微软雅黑" panose="020B0503020204020204" pitchFamily="34" charset="-122"/>
                <a:sym typeface="+mn-ea"/>
              </a:rPr>
              <a:t>总结</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18</a:t>
            </a:fld>
            <a:endParaRPr lang="zh-CN" altLang="en-US" sz="825"/>
          </a:p>
        </p:txBody>
      </p:sp>
      <p:sp>
        <p:nvSpPr>
          <p:cNvPr id="5" name="文本框 4"/>
          <p:cNvSpPr txBox="1"/>
          <p:nvPr/>
        </p:nvSpPr>
        <p:spPr>
          <a:xfrm>
            <a:off x="610870" y="868680"/>
            <a:ext cx="7940675" cy="4975860"/>
          </a:xfrm>
          <a:prstGeom prst="rect">
            <a:avLst/>
          </a:prstGeom>
          <a:noFill/>
        </p:spPr>
        <p:txBody>
          <a:bodyPr wrap="square" rtlCol="0">
            <a:noAutofit/>
          </a:bodyPr>
          <a:lstStyle/>
          <a:p>
            <a:pPr>
              <a:lnSpc>
                <a:spcPct val="12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VAE</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模型在初始结果，消融实验，泛化实验中都表现出较高的准度，尽管在消融实验中，删除蛋白质编码后，误差显著升高，但在其他方面都有较好的实验结果，相对于其他三个模型，更适合预测此凝集素</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寡糖的结合数据。</a:t>
            </a:r>
          </a:p>
        </p:txBody>
      </p:sp>
      <p:graphicFrame>
        <p:nvGraphicFramePr>
          <p:cNvPr id="8" name="图表 7"/>
          <p:cNvGraphicFramePr/>
          <p:nvPr/>
        </p:nvGraphicFramePr>
        <p:xfrm>
          <a:off x="73025" y="2500630"/>
          <a:ext cx="4235450" cy="37674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p:cNvGraphicFramePr/>
          <p:nvPr/>
        </p:nvGraphicFramePr>
        <p:xfrm>
          <a:off x="4620260" y="2500630"/>
          <a:ext cx="4120515" cy="366014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
          <p:cNvSpPr/>
          <p:nvPr/>
        </p:nvSpPr>
        <p:spPr>
          <a:xfrm>
            <a:off x="67945" y="1072516"/>
            <a:ext cx="2889885" cy="5029835"/>
          </a:xfrm>
          <a:prstGeom prst="roundRect">
            <a:avLst>
              <a:gd name="adj" fmla="val 0"/>
            </a:avLst>
          </a:prstGeom>
          <a:solidFill>
            <a:schemeClr val="accent1">
              <a:alpha val="10000"/>
            </a:schemeClr>
          </a:solidFill>
          <a:ln>
            <a:noFill/>
          </a:ln>
          <a:effectLst>
            <a:outerShdw blurRad="2794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思源黑体 CN Light"/>
              <a:ea typeface="思源黑体 CN Light"/>
            </a:endParaRPr>
          </a:p>
        </p:txBody>
      </p:sp>
      <p:sp>
        <p:nvSpPr>
          <p:cNvPr id="19" name="圆角矩形 1"/>
          <p:cNvSpPr/>
          <p:nvPr/>
        </p:nvSpPr>
        <p:spPr>
          <a:xfrm>
            <a:off x="89094" y="1072516"/>
            <a:ext cx="2888615" cy="5029835"/>
          </a:xfrm>
          <a:prstGeom prst="roundRect">
            <a:avLst>
              <a:gd name="adj" fmla="val 0"/>
            </a:avLst>
          </a:prstGeom>
          <a:solidFill>
            <a:schemeClr val="accent1">
              <a:alpha val="60000"/>
            </a:schemeClr>
          </a:solidFill>
          <a:ln>
            <a:noFill/>
          </a:ln>
          <a:effectLst>
            <a:outerShdw blurRad="2794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思源黑体 CN Light"/>
              <a:ea typeface="思源黑体 CN Light"/>
            </a:endParaRPr>
          </a:p>
        </p:txBody>
      </p:sp>
      <p:sp>
        <p:nvSpPr>
          <p:cNvPr id="6" name="矩形 5"/>
          <p:cNvSpPr/>
          <p:nvPr/>
        </p:nvSpPr>
        <p:spPr>
          <a:xfrm>
            <a:off x="2977336" y="1239527"/>
            <a:ext cx="6271260" cy="4202350"/>
          </a:xfrm>
          <a:prstGeom prst="rect">
            <a:avLst/>
          </a:prstGeom>
        </p:spPr>
        <p:txBody>
          <a:bodyPr wrap="square">
            <a:noAutofit/>
          </a:bodyPr>
          <a:lstStyle/>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第一部分</a:t>
            </a:r>
            <a:r>
              <a:rPr lang="en-US" altLang="zh-CN"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 </a:t>
            </a:r>
            <a:r>
              <a:rPr lang="zh-CN" altLang="en-US" sz="2100" kern="0" spc="225" dirty="0">
                <a:solidFill>
                  <a:schemeClr val="tx1"/>
                </a:solidFill>
                <a:latin typeface="微软雅黑" panose="020B0503020204020204" pitchFamily="34" charset="-122"/>
                <a:ea typeface="微软雅黑" panose="020B0503020204020204" pitchFamily="34" charset="-122"/>
                <a:cs typeface="Cambria" panose="02040503050406030204" charset="0"/>
                <a:sym typeface="+mn-ea"/>
              </a:rPr>
              <a:t>项目背景</a:t>
            </a:r>
            <a:endPar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endParaRPr>
          </a:p>
          <a:p>
            <a:pPr defTabSz="685800">
              <a:defRPr/>
            </a:pPr>
            <a:endPar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endParaRPr>
          </a:p>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第二部分 </a:t>
            </a:r>
            <a:r>
              <a:rPr lang="zh-CN" altLang="en-US" sz="2100" kern="0" spc="225" dirty="0">
                <a:latin typeface="微软雅黑" panose="020B0503020204020204" pitchFamily="34" charset="-122"/>
                <a:ea typeface="微软雅黑" panose="020B0503020204020204" pitchFamily="34" charset="-122"/>
                <a:cs typeface="Cambria" panose="02040503050406030204" charset="0"/>
              </a:rPr>
              <a:t>蛋白质序列特征提取 </a:t>
            </a:r>
            <a:endParaRPr lang="en-US" altLang="zh-CN" sz="2100" kern="0" spc="225" dirty="0">
              <a:latin typeface="微软雅黑" panose="020B0503020204020204" pitchFamily="34" charset="-122"/>
              <a:ea typeface="微软雅黑" panose="020B0503020204020204" pitchFamily="34" charset="-122"/>
              <a:cs typeface="Cambria" panose="02040503050406030204" charset="0"/>
            </a:endParaRPr>
          </a:p>
          <a:p>
            <a:pPr defTabSz="685800">
              <a:defRPr/>
            </a:pPr>
            <a:endParaRPr lang="en-US" altLang="zh-CN" sz="2100" kern="0" spc="225" dirty="0">
              <a:solidFill>
                <a:sysClr val="windowText" lastClr="000000"/>
              </a:solidFill>
              <a:latin typeface="微软雅黑" panose="020B0503020204020204" pitchFamily="34" charset="-122"/>
              <a:ea typeface="微软雅黑" panose="020B0503020204020204" pitchFamily="34" charset="-122"/>
              <a:cs typeface="Cambria" panose="02040503050406030204" charset="0"/>
            </a:endParaRPr>
          </a:p>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第三部分 </a:t>
            </a:r>
            <a:r>
              <a:rPr lang="zh-CN" altLang="en-US" sz="2100" kern="0" spc="225" dirty="0">
                <a:latin typeface="微软雅黑" panose="020B0503020204020204" pitchFamily="34" charset="-122"/>
                <a:ea typeface="微软雅黑" panose="020B0503020204020204" pitchFamily="34" charset="-122"/>
                <a:cs typeface="Cambria" panose="02040503050406030204" charset="0"/>
              </a:rPr>
              <a:t>寡糖序列特征提取</a:t>
            </a:r>
            <a:endPar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endParaRPr>
          </a:p>
          <a:p>
            <a:pPr defTabSz="685800">
              <a:defRPr/>
            </a:pPr>
            <a:endPar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endParaRPr>
          </a:p>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第四部分</a:t>
            </a:r>
            <a:r>
              <a:rPr lang="en-US" altLang="zh-CN"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 </a:t>
            </a:r>
            <a:r>
              <a:rPr lang="zh-CN" altLang="en-US" sz="2100" kern="0" spc="225" dirty="0">
                <a:latin typeface="微软雅黑" panose="020B0503020204020204" pitchFamily="34" charset="-122"/>
                <a:ea typeface="微软雅黑" panose="020B0503020204020204" pitchFamily="34" charset="-122"/>
                <a:cs typeface="Cambria" panose="02040503050406030204" charset="0"/>
                <a:sym typeface="+mn-ea"/>
              </a:rPr>
              <a:t>凝集素和寡糖</a:t>
            </a:r>
            <a:r>
              <a:rPr lang="en-US" altLang="zh-CN" sz="2100" kern="0" spc="225" dirty="0">
                <a:latin typeface="微软雅黑" panose="020B0503020204020204" pitchFamily="34" charset="-122"/>
                <a:ea typeface="微软雅黑" panose="020B0503020204020204" pitchFamily="34" charset="-122"/>
                <a:cs typeface="Cambria" panose="02040503050406030204" charset="0"/>
              </a:rPr>
              <a:t>RFU</a:t>
            </a:r>
            <a:r>
              <a:rPr lang="zh-CN" altLang="en-US" sz="2100" kern="0" spc="225" dirty="0">
                <a:latin typeface="微软雅黑" panose="020B0503020204020204" pitchFamily="34" charset="-122"/>
                <a:ea typeface="微软雅黑" panose="020B0503020204020204" pitchFamily="34" charset="-122"/>
                <a:cs typeface="Cambria" panose="02040503050406030204" charset="0"/>
              </a:rPr>
              <a:t>值的均一化</a:t>
            </a:r>
            <a:endParaRPr lang="zh-CN" altLang="en-US" sz="2100" kern="0" spc="225" dirty="0">
              <a:latin typeface="微软雅黑" panose="020B0503020204020204" pitchFamily="34" charset="-122"/>
              <a:ea typeface="微软雅黑" panose="020B0503020204020204" pitchFamily="34" charset="-122"/>
            </a:endParaRPr>
          </a:p>
          <a:p>
            <a:pPr defTabSz="685800">
              <a:defRPr/>
            </a:pPr>
            <a:endParaRPr lang="en-US" altLang="zh-CN"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endParaRPr>
          </a:p>
          <a:p>
            <a:pPr defTabSz="685800">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第五部分</a:t>
            </a:r>
            <a:r>
              <a:rPr lang="en-US" altLang="zh-CN"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rPr>
              <a:t> </a:t>
            </a:r>
            <a:r>
              <a:rPr lang="zh-CN" altLang="en-US"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rPr>
              <a:t>四种生成神经网络模型</a:t>
            </a:r>
            <a:endParaRPr lang="en-US" altLang="zh-CN"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endParaRPr>
          </a:p>
          <a:p>
            <a:pPr defTabSz="685800">
              <a:defRPr/>
            </a:pPr>
            <a:r>
              <a:rPr lang="en-US" altLang="zh-CN"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rPr>
              <a:t>	</a:t>
            </a:r>
          </a:p>
          <a:p>
            <a:pPr>
              <a:defRPr/>
            </a:pPr>
            <a:r>
              <a:rPr lang="zh-CN" altLang="en-US" sz="2100"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第六部分 </a:t>
            </a:r>
            <a:r>
              <a:rPr lang="zh-CN" altLang="en-US" sz="2100" kern="0" spc="225" dirty="0">
                <a:solidFill>
                  <a:schemeClr val="tx1">
                    <a:lumMod val="75000"/>
                    <a:lumOff val="25000"/>
                  </a:schemeClr>
                </a:solidFill>
                <a:latin typeface="微软雅黑" panose="020B0503020204020204" pitchFamily="34" charset="-122"/>
                <a:ea typeface="微软雅黑" panose="020B0503020204020204" pitchFamily="34" charset="-122"/>
                <a:cs typeface="Cambria" panose="02040503050406030204" charset="0"/>
                <a:sym typeface="+mn-ea"/>
              </a:rPr>
              <a:t>模型消融实验和泛化实验比较</a:t>
            </a:r>
            <a:endParaRPr lang="zh-CN" altLang="en-US" sz="2100" kern="0" spc="225" dirty="0">
              <a:latin typeface="微软雅黑" panose="020B0503020204020204" pitchFamily="34" charset="-122"/>
              <a:ea typeface="微软雅黑" panose="020B0503020204020204" pitchFamily="34" charset="-122"/>
              <a:sym typeface="+mn-ea"/>
            </a:endParaRPr>
          </a:p>
          <a:p>
            <a:pPr>
              <a:defRPr/>
            </a:pPr>
            <a:endParaRPr lang="en-US" altLang="zh-CN" sz="2100" kern="0" spc="225" dirty="0">
              <a:latin typeface="微软雅黑" panose="020B0503020204020204" pitchFamily="34" charset="-122"/>
              <a:ea typeface="微软雅黑" panose="020B0503020204020204" pitchFamily="34" charset="-122"/>
              <a:sym typeface="+mn-ea"/>
            </a:endParaRPr>
          </a:p>
          <a:p>
            <a:pPr>
              <a:defRPr/>
            </a:pPr>
            <a:r>
              <a:rPr lang="zh-CN" altLang="en-US" sz="2100" kern="0" spc="225" dirty="0">
                <a:solidFill>
                  <a:schemeClr val="accent1"/>
                </a:solidFill>
                <a:latin typeface="微软雅黑" panose="020B0503020204020204" pitchFamily="34" charset="-122"/>
                <a:ea typeface="微软雅黑" panose="020B0503020204020204" pitchFamily="34" charset="-122"/>
                <a:sym typeface="+mn-ea"/>
              </a:rPr>
              <a:t>第七部分 </a:t>
            </a:r>
            <a:r>
              <a:rPr lang="zh-CN" altLang="en-US" sz="2100" kern="0" spc="225" dirty="0">
                <a:latin typeface="微软雅黑" panose="020B0503020204020204" pitchFamily="34" charset="-122"/>
                <a:ea typeface="微软雅黑" panose="020B0503020204020204" pitchFamily="34" charset="-122"/>
                <a:sym typeface="+mn-ea"/>
              </a:rPr>
              <a:t>总结</a:t>
            </a:r>
            <a:r>
              <a:rPr lang="en-US" altLang="zh-CN" sz="2100" kern="0" spc="225" dirty="0">
                <a:solidFill>
                  <a:schemeClr val="accent1"/>
                </a:solidFill>
                <a:latin typeface="Cambria" panose="02040503050406030204" charset="0"/>
                <a:ea typeface="宋体" panose="02010600030101010101" pitchFamily="2" charset="-122"/>
                <a:sym typeface="+mn-ea"/>
              </a:rPr>
              <a:t>	</a:t>
            </a:r>
            <a:endParaRPr lang="zh-CN" altLang="en-US" sz="2100" kern="0" spc="225" dirty="0">
              <a:solidFill>
                <a:schemeClr val="accent1"/>
              </a:solidFill>
              <a:latin typeface="Cambria" panose="02040503050406030204" charset="0"/>
              <a:ea typeface="宋体" panose="02010600030101010101" pitchFamily="2" charset="-122"/>
              <a:sym typeface="+mn-ea"/>
            </a:endParaRPr>
          </a:p>
          <a:p>
            <a:pPr defTabSz="685800">
              <a:defRPr/>
            </a:pPr>
            <a:endParaRPr lang="zh-CN" altLang="en-US" sz="2100" kern="0" spc="225" dirty="0">
              <a:solidFill>
                <a:schemeClr val="tx1">
                  <a:lumMod val="75000"/>
                  <a:lumOff val="25000"/>
                </a:schemeClr>
              </a:solidFill>
              <a:latin typeface="Cambria" panose="02040503050406030204" charset="0"/>
              <a:ea typeface="宋体" panose="02010600030101010101" pitchFamily="2" charset="-122"/>
              <a:cs typeface="Cambria" panose="02040503050406030204" charset="0"/>
              <a:sym typeface="+mn-ea"/>
            </a:endParaRPr>
          </a:p>
          <a:p>
            <a:pPr defTabSz="685800">
              <a:defRPr/>
            </a:pPr>
            <a:endParaRPr lang="en-US" altLang="zh-CN" sz="2100" kern="0" spc="225" dirty="0">
              <a:solidFill>
                <a:sysClr val="windowText" lastClr="000000"/>
              </a:solidFill>
              <a:latin typeface="Cambria" panose="02040503050406030204" charset="0"/>
              <a:ea typeface="宋体" panose="02010600030101010101" pitchFamily="2" charset="-122"/>
              <a:cs typeface="Cambria" panose="02040503050406030204" charset="0"/>
            </a:endParaRPr>
          </a:p>
          <a:p>
            <a:pPr defTabSz="685800">
              <a:defRPr/>
            </a:pPr>
            <a:endParaRPr lang="zh-CN" altLang="en-US" sz="2100" kern="0" spc="225" dirty="0">
              <a:solidFill>
                <a:schemeClr val="tx1">
                  <a:lumMod val="75000"/>
                  <a:lumOff val="25000"/>
                </a:schemeClr>
              </a:solidFill>
              <a:latin typeface="Cambria" panose="02040503050406030204" charset="0"/>
              <a:ea typeface="宋体" panose="02010600030101010101" pitchFamily="2" charset="-122"/>
              <a:cs typeface="Cambria" panose="02040503050406030204" charset="0"/>
            </a:endParaRPr>
          </a:p>
        </p:txBody>
      </p:sp>
      <p:grpSp>
        <p:nvGrpSpPr>
          <p:cNvPr id="108" name="组合 107"/>
          <p:cNvGrpSpPr/>
          <p:nvPr/>
        </p:nvGrpSpPr>
        <p:grpSpPr>
          <a:xfrm>
            <a:off x="842243" y="2845530"/>
            <a:ext cx="1382316" cy="1022682"/>
            <a:chOff x="1185596" y="2806967"/>
            <a:chExt cx="1843088" cy="1363576"/>
          </a:xfrm>
        </p:grpSpPr>
        <p:sp>
          <p:nvSpPr>
            <p:cNvPr id="105" name="文本框 104"/>
            <p:cNvSpPr txBox="1"/>
            <p:nvPr/>
          </p:nvSpPr>
          <p:spPr>
            <a:xfrm>
              <a:off x="1185596" y="2806967"/>
              <a:ext cx="1843088" cy="1046440"/>
            </a:xfrm>
            <a:prstGeom prst="rect">
              <a:avLst/>
            </a:prstGeom>
            <a:noFill/>
          </p:spPr>
          <p:txBody>
            <a:bodyPr wrap="square" rtlCol="0">
              <a:spAutoFit/>
            </a:bodyPr>
            <a:lstStyle/>
            <a:p>
              <a:pPr algn="just" defTabSz="685800">
                <a:defRPr/>
              </a:pPr>
              <a:r>
                <a:rPr lang="zh-CN" altLang="en-US" sz="4500" dirty="0">
                  <a:solidFill>
                    <a:prstClr val="white"/>
                  </a:solidFill>
                  <a:latin typeface="思源黑体 CN Bold" panose="020B0800000000000000" pitchFamily="34" charset="-122"/>
                  <a:ea typeface="思源黑体 CN Bold" panose="020B0800000000000000" pitchFamily="34" charset="-122"/>
                </a:rPr>
                <a:t>目录</a:t>
              </a:r>
            </a:p>
          </p:txBody>
        </p:sp>
        <p:sp>
          <p:nvSpPr>
            <p:cNvPr id="106" name="文本框 105"/>
            <p:cNvSpPr txBox="1"/>
            <p:nvPr/>
          </p:nvSpPr>
          <p:spPr>
            <a:xfrm>
              <a:off x="1347400" y="3801211"/>
              <a:ext cx="1536283" cy="369332"/>
            </a:xfrm>
            <a:prstGeom prst="rect">
              <a:avLst/>
            </a:prstGeom>
            <a:noFill/>
          </p:spPr>
          <p:txBody>
            <a:bodyPr wrap="square" rtlCol="0">
              <a:spAutoFit/>
            </a:bodyPr>
            <a:lstStyle/>
            <a:p>
              <a:pPr algn="dist" defTabSz="685800">
                <a:defRPr/>
              </a:pPr>
              <a:r>
                <a:rPr lang="en-US" altLang="zh-CN" sz="1200" dirty="0">
                  <a:solidFill>
                    <a:prstClr val="white"/>
                  </a:solidFill>
                  <a:latin typeface="思源黑体 CN Light" panose="020B0300000000000000" pitchFamily="34" charset="-122"/>
                  <a:ea typeface="思源黑体 CN Light" panose="020B0300000000000000" pitchFamily="34" charset="-122"/>
                </a:rPr>
                <a:t>CONTENTS</a:t>
              </a:r>
              <a:endParaRPr lang="zh-CN" altLang="en-US" sz="1200" dirty="0">
                <a:solidFill>
                  <a:prstClr val="white"/>
                </a:solidFill>
                <a:latin typeface="思源黑体 CN Light" panose="020B0300000000000000" pitchFamily="34" charset="-122"/>
                <a:ea typeface="思源黑体 CN Light" panose="020B0300000000000000" pitchFamily="34" charset="-122"/>
              </a:endParaRPr>
            </a:p>
          </p:txBody>
        </p:sp>
      </p:grpSp>
      <p:cxnSp>
        <p:nvCxnSpPr>
          <p:cNvPr id="14" name="直接连接符 13"/>
          <p:cNvCxnSpPr/>
          <p:nvPr/>
        </p:nvCxnSpPr>
        <p:spPr>
          <a:xfrm flipV="1">
            <a:off x="2167875" y="2469667"/>
            <a:ext cx="633312" cy="472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72789" y="4040958"/>
            <a:ext cx="426958" cy="318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78752" y="3906336"/>
            <a:ext cx="339425" cy="253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207332" y="2764968"/>
            <a:ext cx="339425" cy="253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50750"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背景介绍</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3</a:t>
            </a:fld>
            <a:endParaRPr lang="zh-CN" altLang="en-US" sz="825"/>
          </a:p>
        </p:txBody>
      </p:sp>
      <p:sp>
        <p:nvSpPr>
          <p:cNvPr id="68" name="对象6"/>
          <p:cNvSpPr/>
          <p:nvPr>
            <p:custDataLst>
              <p:tags r:id="rId1"/>
            </p:custDataLst>
          </p:nvPr>
        </p:nvSpPr>
        <p:spPr>
          <a:xfrm>
            <a:off x="3278505" y="1917065"/>
            <a:ext cx="3284220" cy="3155950"/>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15000"/>
            </a:schemeClr>
          </a:solidFill>
        </p:spPr>
        <p:txBody>
          <a:bodyPr lIns="0" tIns="0" rIns="0" bIns="0">
            <a:noAutofit/>
          </a:bodyPr>
          <a:lstStyle/>
          <a:p>
            <a:endParaRPr lang="zh-CN" altLang="en-US" sz="1350" dirty="0">
              <a:latin typeface="+mn-ea"/>
            </a:endParaRPr>
          </a:p>
        </p:txBody>
      </p:sp>
      <p:sp>
        <p:nvSpPr>
          <p:cNvPr id="69" name="对象12"/>
          <p:cNvSpPr>
            <a:spLocks noChangeAspect="1"/>
          </p:cNvSpPr>
          <p:nvPr>
            <p:custDataLst>
              <p:tags r:id="rId2"/>
            </p:custDataLst>
          </p:nvPr>
        </p:nvSpPr>
        <p:spPr>
          <a:xfrm>
            <a:off x="3757930" y="2301240"/>
            <a:ext cx="2326005" cy="2286000"/>
          </a:xfrm>
          <a:custGeom>
            <a:avLst/>
            <a:gdLst/>
            <a:ahLst/>
            <a:cxnLst/>
            <a:rect l="l" t="t" r="r" b="b"/>
            <a:pathLst>
              <a:path w="2340864" h="2340864">
                <a:moveTo>
                  <a:pt x="987552" y="73152"/>
                </a:moveTo>
                <a:lnTo>
                  <a:pt x="73152" y="987552"/>
                </a:lnTo>
                <a:cubicBezTo>
                  <a:pt x="-27432" y="1088136"/>
                  <a:pt x="-27432" y="1252728"/>
                  <a:pt x="73152" y="1353312"/>
                </a:cubicBezTo>
                <a:lnTo>
                  <a:pt x="987552" y="2267712"/>
                </a:lnTo>
                <a:cubicBezTo>
                  <a:pt x="1088136" y="2368296"/>
                  <a:pt x="1252728" y="2368296"/>
                  <a:pt x="1353312" y="2267712"/>
                </a:cubicBezTo>
                <a:lnTo>
                  <a:pt x="2267712" y="1353312"/>
                </a:lnTo>
                <a:cubicBezTo>
                  <a:pt x="2368296" y="1252728"/>
                  <a:pt x="2368296" y="1088136"/>
                  <a:pt x="2267712" y="987552"/>
                </a:cubicBezTo>
                <a:lnTo>
                  <a:pt x="1353312" y="73152"/>
                </a:lnTo>
                <a:cubicBezTo>
                  <a:pt x="1252728" y="-27432"/>
                  <a:pt x="1088136" y="-27432"/>
                  <a:pt x="987552" y="73152"/>
                </a:cubicBezTo>
              </a:path>
            </a:pathLst>
          </a:custGeom>
          <a:noFill/>
          <a:ln w="53975">
            <a:solidFill>
              <a:schemeClr val="accent1"/>
            </a:solidFill>
          </a:ln>
        </p:spPr>
        <p:txBody>
          <a:bodyPr wrap="square" lIns="270000" tIns="0" rIns="270000" bIns="0" anchor="ctr" anchorCtr="0">
            <a:noAutofit/>
          </a:bodyPr>
          <a:lstStyle/>
          <a:p>
            <a:pPr algn="ctr">
              <a:spcBef>
                <a:spcPct val="0"/>
              </a:spcBef>
              <a:spcAft>
                <a:spcPct val="0"/>
              </a:spcAft>
            </a:pPr>
            <a:r>
              <a:rPr lang="zh-CN" altLang="en-US" sz="2025" b="1">
                <a:solidFill>
                  <a:schemeClr val="accent1"/>
                </a:solidFill>
                <a:latin typeface="+mn-ea"/>
                <a:cs typeface="+mn-ea"/>
                <a:sym typeface="+mn-ea"/>
              </a:rPr>
              <a:t>背景介绍</a:t>
            </a:r>
          </a:p>
        </p:txBody>
      </p:sp>
      <p:sp>
        <p:nvSpPr>
          <p:cNvPr id="70" name="对象4"/>
          <p:cNvSpPr/>
          <p:nvPr>
            <p:custDataLst>
              <p:tags r:id="rId3"/>
            </p:custDataLst>
          </p:nvPr>
        </p:nvSpPr>
        <p:spPr>
          <a:xfrm>
            <a:off x="241935" y="1178560"/>
            <a:ext cx="3930015" cy="1371600"/>
          </a:xfrm>
          <a:custGeom>
            <a:avLst/>
            <a:gdLst/>
            <a:ahLst/>
            <a:cxnLst/>
            <a:rect l="l" t="t" r="r" b="b"/>
            <a:pathLst>
              <a:path w="4498848" h="1271016">
                <a:moveTo>
                  <a:pt x="4315968" y="0"/>
                </a:moveTo>
                <a:lnTo>
                  <a:pt x="54864" y="0"/>
                </a:lnTo>
                <a:cubicBezTo>
                  <a:pt x="18288" y="0"/>
                  <a:pt x="0" y="18288"/>
                  <a:pt x="0" y="54864"/>
                </a:cubicBezTo>
                <a:lnTo>
                  <a:pt x="0" y="1216152"/>
                </a:lnTo>
                <a:cubicBezTo>
                  <a:pt x="0" y="1243584"/>
                  <a:pt x="18288" y="1271016"/>
                  <a:pt x="54864" y="1271016"/>
                </a:cubicBezTo>
                <a:lnTo>
                  <a:pt x="3447288" y="1271016"/>
                </a:lnTo>
                <a:cubicBezTo>
                  <a:pt x="3465576" y="1271016"/>
                  <a:pt x="3474720" y="1261872"/>
                  <a:pt x="3483864" y="1252728"/>
                </a:cubicBezTo>
                <a:lnTo>
                  <a:pt x="4443984" y="301752"/>
                </a:lnTo>
                <a:cubicBezTo>
                  <a:pt x="4553712" y="192024"/>
                  <a:pt x="4480560" y="0"/>
                  <a:pt x="4315968" y="0"/>
                </a:cubicBezTo>
              </a:path>
            </a:pathLst>
          </a:custGeom>
          <a:noFill/>
          <a:ln w="12700">
            <a:gradFill>
              <a:gsLst>
                <a:gs pos="0">
                  <a:schemeClr val="accent2">
                    <a:lumMod val="20000"/>
                    <a:lumOff val="80000"/>
                    <a:alpha val="0"/>
                  </a:schemeClr>
                </a:gs>
                <a:gs pos="100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810101" bIns="0" numCol="1" spcCol="0" rtlCol="0" fromWordArt="0" anchor="ctr" anchorCtr="0" forceAA="0" compatLnSpc="1">
            <a:noAutofit/>
          </a:bodyPr>
          <a:lstStyle/>
          <a:p>
            <a:pPr algn="r">
              <a:lnSpc>
                <a:spcPct val="150000"/>
              </a:lnSpc>
              <a:spcBef>
                <a:spcPct val="0"/>
              </a:spcBef>
              <a:spcAft>
                <a:spcPct val="0"/>
              </a:spcAft>
            </a:pPr>
            <a:endParaRPr lang="zh-CN" altLang="en-US" sz="1050" dirty="0">
              <a:solidFill>
                <a:schemeClr val="tx1">
                  <a:lumMod val="85000"/>
                  <a:lumOff val="15000"/>
                </a:schemeClr>
              </a:solidFill>
              <a:latin typeface="+mn-ea"/>
              <a:cs typeface="+mn-ea"/>
              <a:sym typeface="+mn-ea"/>
            </a:endParaRPr>
          </a:p>
        </p:txBody>
      </p:sp>
      <p:sp>
        <p:nvSpPr>
          <p:cNvPr id="71" name="文本框 70"/>
          <p:cNvSpPr txBox="1"/>
          <p:nvPr/>
        </p:nvSpPr>
        <p:spPr>
          <a:xfrm>
            <a:off x="109855" y="1027430"/>
            <a:ext cx="2900680" cy="368300"/>
          </a:xfrm>
          <a:prstGeom prst="rect">
            <a:avLst/>
          </a:prstGeom>
          <a:noFill/>
        </p:spPr>
        <p:txBody>
          <a:bodyPr wrap="square" rtlCol="0">
            <a:spAutoFit/>
          </a:bodyPr>
          <a:lstStyle/>
          <a:p>
            <a:r>
              <a:rPr lang="zh-CN" altLang="en-US" b="1">
                <a:solidFill>
                  <a:schemeClr val="tx1"/>
                </a:solidFill>
                <a:latin typeface="微软雅黑" panose="020B0503020204020204" pitchFamily="34" charset="-122"/>
                <a:ea typeface="微软雅黑" panose="020B0503020204020204" pitchFamily="34" charset="-122"/>
              </a:rPr>
              <a:t>糖的广泛性</a:t>
            </a:r>
          </a:p>
        </p:txBody>
      </p:sp>
      <p:sp>
        <p:nvSpPr>
          <p:cNvPr id="72" name="文本框 71"/>
          <p:cNvSpPr txBox="1"/>
          <p:nvPr/>
        </p:nvSpPr>
        <p:spPr>
          <a:xfrm>
            <a:off x="480060" y="1178560"/>
            <a:ext cx="2872105" cy="1122680"/>
          </a:xfrm>
          <a:prstGeom prst="rect">
            <a:avLst/>
          </a:prstGeom>
          <a:noFill/>
        </p:spPr>
        <p:txBody>
          <a:bodyPr wrap="square" rtlCol="0">
            <a:noAutofit/>
          </a:bodyPr>
          <a:lstStyle/>
          <a:p>
            <a:endParaRPr lang="zh-CN" altLang="en-US" sz="1400"/>
          </a:p>
          <a:p>
            <a:r>
              <a:rPr lang="zh-CN" altLang="en-US" sz="1400"/>
              <a:t>糖是生物体主要能源物质；能够构成遗传物质的骨架；参与到许多生物过程：信息传递，细胞间识别和黏附作用，调节代谢等</a:t>
            </a:r>
          </a:p>
        </p:txBody>
      </p:sp>
      <p:sp>
        <p:nvSpPr>
          <p:cNvPr id="73" name="对象5"/>
          <p:cNvSpPr/>
          <p:nvPr>
            <p:custDataLst>
              <p:tags r:id="rId4"/>
            </p:custDataLst>
          </p:nvPr>
        </p:nvSpPr>
        <p:spPr>
          <a:xfrm>
            <a:off x="309880" y="2688590"/>
            <a:ext cx="3239770" cy="1523365"/>
          </a:xfrm>
          <a:custGeom>
            <a:avLst/>
            <a:gdLst>
              <a:gd name="connsiteX0" fmla="*/ 5860 w 5860"/>
              <a:gd name="connsiteY0" fmla="*/ 29 h 2002"/>
              <a:gd name="connsiteX1" fmla="*/ 5845 w 5860"/>
              <a:gd name="connsiteY1" fmla="*/ 0 h 2002"/>
              <a:gd name="connsiteX2" fmla="*/ 0 w 5860"/>
              <a:gd name="connsiteY2" fmla="*/ 10 h 2002"/>
              <a:gd name="connsiteX3" fmla="*/ 18 w 5860"/>
              <a:gd name="connsiteY3" fmla="*/ 28 h 2002"/>
              <a:gd name="connsiteX4" fmla="*/ 37 w 5860"/>
              <a:gd name="connsiteY4" fmla="*/ 1988 h 2002"/>
              <a:gd name="connsiteX5" fmla="*/ 200 w 5860"/>
              <a:gd name="connsiteY5" fmla="*/ 2002 h 2002"/>
              <a:gd name="connsiteX6" fmla="*/ 5845 w 5860"/>
              <a:gd name="connsiteY6" fmla="*/ 2002 h 2002"/>
              <a:gd name="connsiteX7" fmla="*/ 5860 w 5860"/>
              <a:gd name="connsiteY7" fmla="*/ 1973 h 2002"/>
              <a:gd name="connsiteX8" fmla="*/ 4924 w 5860"/>
              <a:gd name="connsiteY8" fmla="*/ 1008 h 2002"/>
              <a:gd name="connsiteX9" fmla="*/ 4924 w 5860"/>
              <a:gd name="connsiteY9" fmla="*/ 979 h 2002"/>
              <a:gd name="connsiteX10" fmla="*/ 5860 w 5860"/>
              <a:gd name="connsiteY10" fmla="*/ 29 h 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0" h="2002">
                <a:moveTo>
                  <a:pt x="5860" y="29"/>
                </a:moveTo>
                <a:cubicBezTo>
                  <a:pt x="5860" y="14"/>
                  <a:pt x="5860" y="0"/>
                  <a:pt x="5845" y="0"/>
                </a:cubicBezTo>
                <a:lnTo>
                  <a:pt x="0" y="10"/>
                </a:lnTo>
                <a:cubicBezTo>
                  <a:pt x="0" y="10"/>
                  <a:pt x="18" y="28"/>
                  <a:pt x="18" y="28"/>
                </a:cubicBezTo>
                <a:lnTo>
                  <a:pt x="37" y="1988"/>
                </a:lnTo>
                <a:cubicBezTo>
                  <a:pt x="37" y="1988"/>
                  <a:pt x="200" y="2002"/>
                  <a:pt x="200" y="2002"/>
                </a:cubicBezTo>
                <a:lnTo>
                  <a:pt x="5845" y="2002"/>
                </a:lnTo>
                <a:cubicBezTo>
                  <a:pt x="5860" y="2002"/>
                  <a:pt x="5860" y="1973"/>
                  <a:pt x="5860" y="1973"/>
                </a:cubicBezTo>
                <a:lnTo>
                  <a:pt x="4924" y="1008"/>
                </a:lnTo>
                <a:cubicBezTo>
                  <a:pt x="4924" y="1008"/>
                  <a:pt x="4924" y="994"/>
                  <a:pt x="4924" y="979"/>
                </a:cubicBezTo>
                <a:lnTo>
                  <a:pt x="5860" y="29"/>
                </a:lnTo>
              </a:path>
            </a:pathLst>
          </a:custGeom>
          <a:noFill/>
          <a:ln w="12700">
            <a:gradFill>
              <a:gsLst>
                <a:gs pos="0">
                  <a:schemeClr val="accent2">
                    <a:lumMod val="20000"/>
                    <a:lumOff val="80000"/>
                    <a:alpha val="0"/>
                  </a:schemeClr>
                </a:gs>
                <a:gs pos="100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513000" bIns="0" numCol="1" spcCol="0" rtlCol="0" fromWordArt="0" anchor="ctr" anchorCtr="0" forceAA="0" compatLnSpc="1">
            <a:noAutofit/>
          </a:bodyPr>
          <a:lstStyle/>
          <a:p>
            <a:pPr algn="r">
              <a:lnSpc>
                <a:spcPct val="150000"/>
              </a:lnSpc>
              <a:spcBef>
                <a:spcPct val="0"/>
              </a:spcBef>
              <a:spcAft>
                <a:spcPct val="0"/>
              </a:spcAft>
            </a:pPr>
            <a:endParaRPr lang="zh-CN" altLang="en-US" sz="1050">
              <a:solidFill>
                <a:schemeClr val="tx1">
                  <a:lumMod val="85000"/>
                  <a:lumOff val="15000"/>
                </a:schemeClr>
              </a:solidFill>
              <a:latin typeface="+mn-ea"/>
              <a:cs typeface="+mn-ea"/>
              <a:sym typeface="+mn-ea"/>
            </a:endParaRPr>
          </a:p>
        </p:txBody>
      </p:sp>
      <p:sp>
        <p:nvSpPr>
          <p:cNvPr id="74" name="文本框 73"/>
          <p:cNvSpPr txBox="1"/>
          <p:nvPr/>
        </p:nvSpPr>
        <p:spPr>
          <a:xfrm>
            <a:off x="52705" y="2489200"/>
            <a:ext cx="2900680" cy="368300"/>
          </a:xfrm>
          <a:prstGeom prst="rect">
            <a:avLst/>
          </a:prstGeom>
          <a:noFill/>
        </p:spPr>
        <p:txBody>
          <a:bodyPr wrap="square" rtlCol="0">
            <a:spAutoFit/>
          </a:bodyPr>
          <a:lstStyle/>
          <a:p>
            <a:r>
              <a:rPr lang="zh-CN" altLang="en-US" b="1">
                <a:solidFill>
                  <a:schemeClr val="tx1"/>
                </a:solidFill>
                <a:latin typeface="微软雅黑" panose="020B0503020204020204" pitchFamily="34" charset="-122"/>
                <a:ea typeface="微软雅黑" panose="020B0503020204020204" pitchFamily="34" charset="-122"/>
              </a:rPr>
              <a:t>糖基化</a:t>
            </a:r>
          </a:p>
        </p:txBody>
      </p:sp>
      <p:sp>
        <p:nvSpPr>
          <p:cNvPr id="75" name="文本框 74"/>
          <p:cNvSpPr txBox="1"/>
          <p:nvPr/>
        </p:nvSpPr>
        <p:spPr>
          <a:xfrm>
            <a:off x="53340" y="2828290"/>
            <a:ext cx="3007360" cy="1198880"/>
          </a:xfrm>
          <a:prstGeom prst="rect">
            <a:avLst/>
          </a:prstGeom>
          <a:noFill/>
        </p:spPr>
        <p:txBody>
          <a:bodyPr wrap="square" rtlCol="0">
            <a:spAutoFit/>
          </a:bodyPr>
          <a:lstStyle/>
          <a:p>
            <a:r>
              <a:rPr lang="zh-CN" altLang="en-US" sz="1200"/>
              <a:t>脂质糖基化：糖与脂质分子结合形成糖脂。糖脂在细胞膜中起着重要作用，参与细胞识别、信号传导和细胞间相互作用。蛋白糖基化：糖与蛋白质分子结合的，形成糖蛋白，在内质网和高尔基体中进行，对蛋白质的功能、稳定性和定位有重要影响。</a:t>
            </a:r>
          </a:p>
        </p:txBody>
      </p:sp>
      <p:sp>
        <p:nvSpPr>
          <p:cNvPr id="76" name="对象2"/>
          <p:cNvSpPr/>
          <p:nvPr>
            <p:custDataLst>
              <p:tags r:id="rId5"/>
            </p:custDataLst>
          </p:nvPr>
        </p:nvSpPr>
        <p:spPr>
          <a:xfrm>
            <a:off x="712470" y="4416425"/>
            <a:ext cx="3927475" cy="1452880"/>
          </a:xfrm>
          <a:custGeom>
            <a:avLst/>
            <a:gdLst/>
            <a:ahLst/>
            <a:cxnLst/>
            <a:rect l="l" t="t" r="r" b="b"/>
            <a:pathLst>
              <a:path w="4498848" h="1271016">
                <a:moveTo>
                  <a:pt x="4315968" y="1271016"/>
                </a:moveTo>
                <a:lnTo>
                  <a:pt x="54864" y="1271016"/>
                </a:lnTo>
                <a:cubicBezTo>
                  <a:pt x="18288" y="1271016"/>
                  <a:pt x="0" y="1243584"/>
                  <a:pt x="0" y="1216152"/>
                </a:cubicBezTo>
                <a:lnTo>
                  <a:pt x="0" y="54864"/>
                </a:lnTo>
                <a:cubicBezTo>
                  <a:pt x="0" y="18288"/>
                  <a:pt x="18288" y="0"/>
                  <a:pt x="54864" y="0"/>
                </a:cubicBezTo>
                <a:lnTo>
                  <a:pt x="3447288" y="0"/>
                </a:lnTo>
                <a:cubicBezTo>
                  <a:pt x="3465576" y="0"/>
                  <a:pt x="3474720" y="9144"/>
                  <a:pt x="3483864" y="18288"/>
                </a:cubicBezTo>
                <a:lnTo>
                  <a:pt x="4443984" y="969264"/>
                </a:lnTo>
                <a:cubicBezTo>
                  <a:pt x="4553712" y="1078992"/>
                  <a:pt x="4480560" y="1271016"/>
                  <a:pt x="4315968" y="1271016"/>
                </a:cubicBezTo>
              </a:path>
            </a:pathLst>
          </a:custGeom>
          <a:noFill/>
          <a:ln w="12700">
            <a:gradFill>
              <a:gsLst>
                <a:gs pos="0">
                  <a:schemeClr val="accent2">
                    <a:lumMod val="20000"/>
                    <a:lumOff val="80000"/>
                    <a:alpha val="0"/>
                  </a:schemeClr>
                </a:gs>
                <a:gs pos="100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810101" bIns="0" numCol="1" spcCol="0" rtlCol="0" fromWordArt="0" anchor="ctr" anchorCtr="0" forceAA="0" compatLnSpc="1">
            <a:noAutofit/>
          </a:bodyPr>
          <a:lstStyle/>
          <a:p>
            <a:pPr algn="r">
              <a:lnSpc>
                <a:spcPct val="150000"/>
              </a:lnSpc>
              <a:spcBef>
                <a:spcPct val="0"/>
              </a:spcBef>
              <a:spcAft>
                <a:spcPct val="0"/>
              </a:spcAft>
            </a:pPr>
            <a:endParaRPr lang="zh-CN" altLang="en-US" sz="1050">
              <a:solidFill>
                <a:schemeClr val="tx1">
                  <a:lumMod val="85000"/>
                  <a:lumOff val="15000"/>
                </a:schemeClr>
              </a:solidFill>
              <a:latin typeface="+mn-ea"/>
              <a:cs typeface="+mn-ea"/>
              <a:sym typeface="+mn-ea"/>
            </a:endParaRPr>
          </a:p>
        </p:txBody>
      </p:sp>
      <p:sp>
        <p:nvSpPr>
          <p:cNvPr id="77" name="文本框 76"/>
          <p:cNvSpPr txBox="1"/>
          <p:nvPr/>
        </p:nvSpPr>
        <p:spPr>
          <a:xfrm>
            <a:off x="53340" y="4218940"/>
            <a:ext cx="2900680" cy="368300"/>
          </a:xfrm>
          <a:prstGeom prst="rect">
            <a:avLst/>
          </a:prstGeom>
          <a:noFill/>
        </p:spPr>
        <p:txBody>
          <a:bodyPr wrap="square" rtlCol="0">
            <a:spAutoFit/>
          </a:bodyPr>
          <a:lstStyle/>
          <a:p>
            <a:r>
              <a:rPr lang="zh-CN" altLang="en-US" b="1">
                <a:solidFill>
                  <a:schemeClr val="tx1"/>
                </a:solidFill>
                <a:latin typeface="微软雅黑" panose="020B0503020204020204" pitchFamily="34" charset="-122"/>
                <a:ea typeface="微软雅黑" panose="020B0503020204020204" pitchFamily="34" charset="-122"/>
              </a:rPr>
              <a:t>凝集素和寡糖的相互作用</a:t>
            </a:r>
          </a:p>
        </p:txBody>
      </p:sp>
      <p:sp>
        <p:nvSpPr>
          <p:cNvPr id="78" name="文本框 77"/>
          <p:cNvSpPr txBox="1"/>
          <p:nvPr/>
        </p:nvSpPr>
        <p:spPr>
          <a:xfrm>
            <a:off x="53340" y="4616450"/>
            <a:ext cx="4309745" cy="1152525"/>
          </a:xfrm>
          <a:prstGeom prst="rect">
            <a:avLst/>
          </a:prstGeom>
          <a:noFill/>
        </p:spPr>
        <p:txBody>
          <a:bodyPr wrap="square" rtlCol="0">
            <a:noAutofit/>
          </a:bodyPr>
          <a:lstStyle/>
          <a:p>
            <a:r>
              <a:rPr lang="zh-CN" altLang="en-US" sz="1400"/>
              <a:t>凝集素：一类具有非特异性糖结合活性的蛋白质， 通过结合糖分子来实现细胞和分子的凝集作用。</a:t>
            </a:r>
          </a:p>
          <a:p>
            <a:r>
              <a:rPr lang="zh-CN" altLang="en-US" sz="1400"/>
              <a:t>糖的</a:t>
            </a:r>
            <a:r>
              <a:rPr lang="zh-CN" altLang="en-US" sz="1400">
                <a:sym typeface="+mn-ea"/>
              </a:rPr>
              <a:t>单体多，单体结构相似，寡糖结构复杂。凝集素与糖的结合位点多且结合的作用力较弱。因此</a:t>
            </a:r>
            <a:r>
              <a:rPr lang="zh-CN" altLang="en-US" sz="1400">
                <a:ea typeface="+mn-lt"/>
                <a:sym typeface="+mn-ea"/>
              </a:rPr>
              <a:t>凝集素和寡糖的相互作用的识别的测定较为困难。</a:t>
            </a:r>
          </a:p>
        </p:txBody>
      </p:sp>
      <p:sp>
        <p:nvSpPr>
          <p:cNvPr id="79" name="圆角矩形 78"/>
          <p:cNvSpPr/>
          <p:nvPr/>
        </p:nvSpPr>
        <p:spPr>
          <a:xfrm>
            <a:off x="109855" y="4616450"/>
            <a:ext cx="3815715" cy="45402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0" name="对象13"/>
          <p:cNvSpPr/>
          <p:nvPr>
            <p:custDataLst>
              <p:tags r:id="rId6"/>
            </p:custDataLst>
          </p:nvPr>
        </p:nvSpPr>
        <p:spPr>
          <a:xfrm>
            <a:off x="5112385" y="1178560"/>
            <a:ext cx="3803650" cy="1649095"/>
          </a:xfrm>
          <a:custGeom>
            <a:avLst/>
            <a:gdLst>
              <a:gd name="connsiteX0" fmla="*/ 2345 w 7603"/>
              <a:gd name="connsiteY0" fmla="*/ 2419 h 2430"/>
              <a:gd name="connsiteX1" fmla="*/ 2273 w 7603"/>
              <a:gd name="connsiteY1" fmla="*/ 2390 h 2430"/>
              <a:gd name="connsiteX2" fmla="*/ 2259 w 7603"/>
              <a:gd name="connsiteY2" fmla="*/ 2376 h 2430"/>
              <a:gd name="connsiteX3" fmla="*/ 27 w 7603"/>
              <a:gd name="connsiteY3" fmla="*/ 130 h 2430"/>
              <a:gd name="connsiteX4" fmla="*/ 84 w 7603"/>
              <a:gd name="connsiteY4" fmla="*/ 0 h 2430"/>
              <a:gd name="connsiteX5" fmla="*/ 7457 w 7603"/>
              <a:gd name="connsiteY5" fmla="*/ 11 h 2430"/>
              <a:gd name="connsiteX6" fmla="*/ 7567 w 7603"/>
              <a:gd name="connsiteY6" fmla="*/ 85 h 2430"/>
              <a:gd name="connsiteX7" fmla="*/ 7603 w 7603"/>
              <a:gd name="connsiteY7" fmla="*/ 2338 h 2430"/>
              <a:gd name="connsiteX8" fmla="*/ 7512 w 7603"/>
              <a:gd name="connsiteY8" fmla="*/ 2430 h 2430"/>
              <a:gd name="connsiteX9" fmla="*/ 2345 w 7603"/>
              <a:gd name="connsiteY9" fmla="*/ 2419 h 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 h="2430">
                <a:moveTo>
                  <a:pt x="2345" y="2419"/>
                </a:moveTo>
                <a:cubicBezTo>
                  <a:pt x="2316" y="2419"/>
                  <a:pt x="2288" y="2405"/>
                  <a:pt x="2273" y="2390"/>
                </a:cubicBezTo>
                <a:cubicBezTo>
                  <a:pt x="2273" y="2390"/>
                  <a:pt x="2273" y="2376"/>
                  <a:pt x="2259" y="2376"/>
                </a:cubicBezTo>
                <a:lnTo>
                  <a:pt x="27" y="130"/>
                </a:lnTo>
                <a:cubicBezTo>
                  <a:pt x="-31" y="86"/>
                  <a:pt x="12" y="0"/>
                  <a:pt x="84" y="0"/>
                </a:cubicBezTo>
                <a:lnTo>
                  <a:pt x="7457" y="11"/>
                </a:lnTo>
                <a:cubicBezTo>
                  <a:pt x="7501" y="11"/>
                  <a:pt x="7567" y="28"/>
                  <a:pt x="7567" y="85"/>
                </a:cubicBezTo>
                <a:lnTo>
                  <a:pt x="7603" y="2338"/>
                </a:lnTo>
                <a:cubicBezTo>
                  <a:pt x="7603" y="2381"/>
                  <a:pt x="7556" y="2430"/>
                  <a:pt x="7512" y="2430"/>
                </a:cubicBezTo>
                <a:lnTo>
                  <a:pt x="2345" y="2419"/>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000" tIns="0" rIns="0" bIns="0" numCol="1" spcCol="0" rtlCol="0" fromWordArt="0" anchor="ctr" anchorCtr="0" forceAA="0" compatLnSpc="1">
            <a:noAutofit/>
          </a:bodyPr>
          <a:lstStyle/>
          <a:p>
            <a:pPr>
              <a:lnSpc>
                <a:spcPct val="150000"/>
              </a:lnSpc>
              <a:spcBef>
                <a:spcPct val="0"/>
              </a:spcBef>
              <a:spcAft>
                <a:spcPct val="0"/>
              </a:spcAft>
            </a:pPr>
            <a:endParaRPr lang="zh-CN" altLang="en-US" sz="1050" dirty="0">
              <a:solidFill>
                <a:schemeClr val="tx1">
                  <a:lumMod val="85000"/>
                  <a:lumOff val="15000"/>
                </a:schemeClr>
              </a:solidFill>
              <a:latin typeface="+mn-ea"/>
              <a:cs typeface="+mn-ea"/>
              <a:sym typeface="+mn-ea"/>
            </a:endParaRPr>
          </a:p>
        </p:txBody>
      </p:sp>
      <p:sp>
        <p:nvSpPr>
          <p:cNvPr id="81" name="文本框 80"/>
          <p:cNvSpPr txBox="1"/>
          <p:nvPr/>
        </p:nvSpPr>
        <p:spPr>
          <a:xfrm>
            <a:off x="5812790" y="860425"/>
            <a:ext cx="3150870" cy="368300"/>
          </a:xfrm>
          <a:prstGeom prst="rect">
            <a:avLst/>
          </a:prstGeom>
          <a:noFill/>
        </p:spPr>
        <p:txBody>
          <a:bodyPr wrap="square" rtlCol="0">
            <a:spAutoFit/>
          </a:bodyPr>
          <a:lstStyle/>
          <a:p>
            <a:r>
              <a:rPr lang="zh-CN" altLang="en-US" b="1">
                <a:solidFill>
                  <a:schemeClr val="tx1"/>
                </a:solidFill>
                <a:latin typeface="微软雅黑" panose="020B0503020204020204" pitchFamily="34" charset="-122"/>
                <a:ea typeface="微软雅黑" panose="020B0503020204020204" pitchFamily="34" charset="-122"/>
              </a:rPr>
              <a:t>测定相互作用能力数据来源</a:t>
            </a:r>
          </a:p>
        </p:txBody>
      </p:sp>
      <p:sp>
        <p:nvSpPr>
          <p:cNvPr id="83" name="文本框 82"/>
          <p:cNvSpPr txBox="1"/>
          <p:nvPr/>
        </p:nvSpPr>
        <p:spPr>
          <a:xfrm>
            <a:off x="5856605" y="1228725"/>
            <a:ext cx="2967990" cy="1321435"/>
          </a:xfrm>
          <a:prstGeom prst="rect">
            <a:avLst/>
          </a:prstGeom>
          <a:noFill/>
        </p:spPr>
        <p:txBody>
          <a:bodyPr wrap="square" rtlCol="0">
            <a:noAutofit/>
          </a:bodyPr>
          <a:lstStyle/>
          <a:p>
            <a:endParaRPr lang="zh-CN" altLang="en-US" sz="1400">
              <a:sym typeface="+mn-ea"/>
            </a:endParaRPr>
          </a:p>
          <a:p>
            <a:r>
              <a:rPr lang="zh-CN" altLang="en-US" sz="1400">
                <a:sym typeface="+mn-ea"/>
              </a:rPr>
              <a:t>使用寡糖微阵列（</a:t>
            </a:r>
            <a:r>
              <a:rPr lang="en-US" altLang="zh-CN" sz="1400">
                <a:sym typeface="+mn-ea"/>
              </a:rPr>
              <a:t>glycan microarray</a:t>
            </a:r>
            <a:r>
              <a:rPr lang="zh-CN" altLang="en-US" sz="1400">
                <a:sym typeface="+mn-ea"/>
              </a:rPr>
              <a:t>）技术来通过测定荧光强度</a:t>
            </a:r>
            <a:r>
              <a:rPr lang="en-US" altLang="zh-CN" sz="1400">
                <a:sym typeface="+mn-ea"/>
              </a:rPr>
              <a:t>Rfu</a:t>
            </a:r>
            <a:r>
              <a:rPr lang="zh-CN" altLang="en-US" sz="1400">
                <a:sym typeface="+mn-ea"/>
              </a:rPr>
              <a:t>的值来鉴定寡糖和凝集素是否结合以及结合强度</a:t>
            </a:r>
          </a:p>
        </p:txBody>
      </p:sp>
      <p:sp>
        <p:nvSpPr>
          <p:cNvPr id="84" name="对象1"/>
          <p:cNvSpPr/>
          <p:nvPr>
            <p:custDataLst>
              <p:tags r:id="rId7"/>
            </p:custDataLst>
          </p:nvPr>
        </p:nvSpPr>
        <p:spPr>
          <a:xfrm>
            <a:off x="5009515" y="4109085"/>
            <a:ext cx="3634740" cy="1660525"/>
          </a:xfrm>
          <a:custGeom>
            <a:avLst/>
            <a:gdLst>
              <a:gd name="connsiteX0" fmla="*/ 2345 w 7584"/>
              <a:gd name="connsiteY0" fmla="*/ 20 h 2439"/>
              <a:gd name="connsiteX1" fmla="*/ 2273 w 7584"/>
              <a:gd name="connsiteY1" fmla="*/ 49 h 2439"/>
              <a:gd name="connsiteX2" fmla="*/ 2259 w 7584"/>
              <a:gd name="connsiteY2" fmla="*/ 63 h 2439"/>
              <a:gd name="connsiteX3" fmla="*/ 27 w 7584"/>
              <a:gd name="connsiteY3" fmla="*/ 2310 h 2439"/>
              <a:gd name="connsiteX4" fmla="*/ 84 w 7584"/>
              <a:gd name="connsiteY4" fmla="*/ 2439 h 2439"/>
              <a:gd name="connsiteX5" fmla="*/ 7474 w 7584"/>
              <a:gd name="connsiteY5" fmla="*/ 2422 h 2439"/>
              <a:gd name="connsiteX6" fmla="*/ 7565 w 7584"/>
              <a:gd name="connsiteY6" fmla="*/ 2404 h 2439"/>
              <a:gd name="connsiteX7" fmla="*/ 7584 w 7584"/>
              <a:gd name="connsiteY7" fmla="*/ 40 h 2439"/>
              <a:gd name="connsiteX8" fmla="*/ 7474 w 7584"/>
              <a:gd name="connsiteY8" fmla="*/ 3 h 2439"/>
              <a:gd name="connsiteX9" fmla="*/ 2345 w 7584"/>
              <a:gd name="connsiteY9" fmla="*/ 20 h 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4" h="2439">
                <a:moveTo>
                  <a:pt x="2345" y="20"/>
                </a:moveTo>
                <a:cubicBezTo>
                  <a:pt x="2316" y="20"/>
                  <a:pt x="2288" y="34"/>
                  <a:pt x="2273" y="49"/>
                </a:cubicBezTo>
                <a:cubicBezTo>
                  <a:pt x="2273" y="49"/>
                  <a:pt x="2273" y="63"/>
                  <a:pt x="2259" y="63"/>
                </a:cubicBezTo>
                <a:lnTo>
                  <a:pt x="27" y="2310"/>
                </a:lnTo>
                <a:cubicBezTo>
                  <a:pt x="-31" y="2353"/>
                  <a:pt x="12" y="2439"/>
                  <a:pt x="84" y="2439"/>
                </a:cubicBezTo>
                <a:lnTo>
                  <a:pt x="7474" y="2422"/>
                </a:lnTo>
                <a:cubicBezTo>
                  <a:pt x="7518" y="2422"/>
                  <a:pt x="7565" y="2447"/>
                  <a:pt x="7565" y="2404"/>
                </a:cubicBezTo>
                <a:lnTo>
                  <a:pt x="7584" y="40"/>
                </a:lnTo>
                <a:cubicBezTo>
                  <a:pt x="7584" y="-17"/>
                  <a:pt x="7518" y="3"/>
                  <a:pt x="7474" y="3"/>
                </a:cubicBezTo>
                <a:lnTo>
                  <a:pt x="2345" y="20"/>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000" tIns="0" rIns="0" bIns="0" numCol="1" spcCol="0" rtlCol="0" fromWordArt="0" anchor="ctr" anchorCtr="0" forceAA="0" compatLnSpc="1">
            <a:noAutofit/>
          </a:bodyPr>
          <a:lstStyle/>
          <a:p>
            <a:pPr>
              <a:lnSpc>
                <a:spcPct val="150000"/>
              </a:lnSpc>
              <a:spcBef>
                <a:spcPct val="0"/>
              </a:spcBef>
              <a:spcAft>
                <a:spcPct val="0"/>
              </a:spcAft>
            </a:pPr>
            <a:endParaRPr lang="zh-CN" altLang="en-US" sz="1050">
              <a:solidFill>
                <a:schemeClr val="tx1">
                  <a:lumMod val="85000"/>
                  <a:lumOff val="15000"/>
                </a:schemeClr>
              </a:solidFill>
              <a:latin typeface="+mn-ea"/>
              <a:cs typeface="+mn-ea"/>
              <a:sym typeface="+mn-ea"/>
            </a:endParaRPr>
          </a:p>
        </p:txBody>
      </p:sp>
      <p:sp>
        <p:nvSpPr>
          <p:cNvPr id="87" name="文本框 86"/>
          <p:cNvSpPr txBox="1"/>
          <p:nvPr/>
        </p:nvSpPr>
        <p:spPr>
          <a:xfrm>
            <a:off x="6489700" y="3924935"/>
            <a:ext cx="2624455" cy="368300"/>
          </a:xfrm>
          <a:prstGeom prst="rect">
            <a:avLst/>
          </a:prstGeom>
          <a:noFill/>
        </p:spPr>
        <p:txBody>
          <a:bodyPr wrap="square" rtlCol="0">
            <a:spAutoFit/>
          </a:bodyPr>
          <a:lstStyle/>
          <a:p>
            <a:r>
              <a:rPr lang="zh-CN" altLang="en-US" b="1">
                <a:solidFill>
                  <a:schemeClr val="tx1"/>
                </a:solidFill>
                <a:latin typeface="微软雅黑" panose="020B0503020204020204" pitchFamily="34" charset="-122"/>
                <a:ea typeface="微软雅黑" panose="020B0503020204020204" pitchFamily="34" charset="-122"/>
              </a:rPr>
              <a:t>预测数据准确度的模型</a:t>
            </a:r>
          </a:p>
        </p:txBody>
      </p:sp>
      <p:sp>
        <p:nvSpPr>
          <p:cNvPr id="89" name="文本框 88"/>
          <p:cNvSpPr txBox="1"/>
          <p:nvPr/>
        </p:nvSpPr>
        <p:spPr>
          <a:xfrm>
            <a:off x="6020435" y="4293235"/>
            <a:ext cx="2846705" cy="1355090"/>
          </a:xfrm>
          <a:prstGeom prst="rect">
            <a:avLst/>
          </a:prstGeom>
          <a:noFill/>
        </p:spPr>
        <p:txBody>
          <a:bodyPr wrap="square" rtlCol="0">
            <a:noAutofit/>
          </a:bodyPr>
          <a:lstStyle/>
          <a:p>
            <a:r>
              <a:rPr lang="zh-CN" altLang="en-US" sz="1400"/>
              <a:t>这里创新使用四种生成神经网络模型来对数据进行预测：</a:t>
            </a:r>
          </a:p>
          <a:p>
            <a:r>
              <a:rPr lang="en-US" altLang="zh-CN" sz="1400"/>
              <a:t>VAE</a:t>
            </a:r>
            <a:r>
              <a:rPr lang="zh-CN" altLang="en-US" sz="1400"/>
              <a:t>模型</a:t>
            </a:r>
          </a:p>
          <a:p>
            <a:r>
              <a:rPr lang="en-US" altLang="zh-CN" sz="1400"/>
              <a:t>GAN</a:t>
            </a:r>
            <a:r>
              <a:rPr lang="zh-CN" altLang="en-US" sz="1400"/>
              <a:t>模型</a:t>
            </a:r>
          </a:p>
          <a:p>
            <a:r>
              <a:rPr lang="en-US" altLang="zh-CN" sz="1400"/>
              <a:t>DM</a:t>
            </a:r>
            <a:r>
              <a:rPr lang="zh-CN" altLang="en-US" sz="1400"/>
              <a:t>模型</a:t>
            </a:r>
          </a:p>
          <a:p>
            <a:r>
              <a:rPr lang="en-US" altLang="zh-CN" sz="1400"/>
              <a:t>Transformer</a:t>
            </a:r>
            <a:r>
              <a:rPr lang="zh-CN" altLang="en-US" sz="1400"/>
              <a:t>模型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99388"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寡糖微阵列</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4</a:t>
            </a:fld>
            <a:endParaRPr lang="zh-CN" altLang="en-US" sz="825"/>
          </a:p>
        </p:txBody>
      </p:sp>
      <p:sp>
        <p:nvSpPr>
          <p:cNvPr id="18" name="文本框 17"/>
          <p:cNvSpPr txBox="1"/>
          <p:nvPr/>
        </p:nvSpPr>
        <p:spPr>
          <a:xfrm>
            <a:off x="354330" y="832485"/>
            <a:ext cx="2120900" cy="398780"/>
          </a:xfrm>
          <a:prstGeom prst="rect">
            <a:avLst/>
          </a:prstGeom>
          <a:noFill/>
        </p:spPr>
        <p:txBody>
          <a:bodyPr wrap="square" rtlCol="0">
            <a:spAutoFit/>
          </a:bodyPr>
          <a:lstStyle/>
          <a:p>
            <a:r>
              <a:rPr lang="zh-CN" altLang="en-US" sz="2000" b="1"/>
              <a:t>原理</a:t>
            </a:r>
          </a:p>
        </p:txBody>
      </p:sp>
      <p:sp>
        <p:nvSpPr>
          <p:cNvPr id="20" name="文本框 19"/>
          <p:cNvSpPr txBox="1"/>
          <p:nvPr/>
        </p:nvSpPr>
        <p:spPr>
          <a:xfrm>
            <a:off x="299720" y="4105275"/>
            <a:ext cx="1389380" cy="398780"/>
          </a:xfrm>
          <a:prstGeom prst="rect">
            <a:avLst/>
          </a:prstGeom>
          <a:noFill/>
        </p:spPr>
        <p:txBody>
          <a:bodyPr wrap="square" rtlCol="0">
            <a:spAutoFit/>
          </a:bodyPr>
          <a:lstStyle/>
          <a:p>
            <a:r>
              <a:rPr lang="zh-CN" altLang="en-US" sz="2000" b="1"/>
              <a:t>数据获得</a:t>
            </a:r>
          </a:p>
        </p:txBody>
      </p:sp>
      <p:sp>
        <p:nvSpPr>
          <p:cNvPr id="26" name="文本框 25"/>
          <p:cNvSpPr txBox="1"/>
          <p:nvPr/>
        </p:nvSpPr>
        <p:spPr>
          <a:xfrm>
            <a:off x="1086485" y="4473575"/>
            <a:ext cx="6864985" cy="829945"/>
          </a:xfrm>
          <a:prstGeom prst="rect">
            <a:avLst/>
          </a:prstGeom>
          <a:noFill/>
        </p:spPr>
        <p:txBody>
          <a:bodyPr wrap="square" rtlCol="0">
            <a:spAutoFit/>
          </a:bodyPr>
          <a:lstStyle/>
          <a:p>
            <a:r>
              <a:rPr lang="zh-CN" altLang="en-US" sz="1600"/>
              <a:t>本次实验主要测定</a:t>
            </a:r>
            <a:r>
              <a:rPr lang="en-US" altLang="zh-CN" sz="1600"/>
              <a:t>716</a:t>
            </a:r>
            <a:r>
              <a:rPr lang="zh-CN" altLang="en-US" sz="1600"/>
              <a:t>种寡糖与</a:t>
            </a:r>
            <a:r>
              <a:rPr lang="en-US" altLang="zh-CN" sz="1600"/>
              <a:t>731</a:t>
            </a:r>
            <a:r>
              <a:rPr lang="zh-CN" altLang="en-US" sz="1600"/>
              <a:t>种蛋白的结合情况。将</a:t>
            </a:r>
            <a:r>
              <a:rPr lang="en-US" altLang="zh-CN" sz="1600"/>
              <a:t>716</a:t>
            </a:r>
            <a:r>
              <a:rPr lang="zh-CN" altLang="en-US" sz="1600"/>
              <a:t>种寡糖放在芯片上，将每种蛋白依次与芯片上的寡糖分子结合，检测荧光信号和强度，再将记录的数据转化为</a:t>
            </a:r>
            <a:r>
              <a:rPr lang="en-US" altLang="zh-CN" sz="1600"/>
              <a:t>Rfu</a:t>
            </a:r>
            <a:r>
              <a:rPr lang="zh-CN" altLang="en-US" sz="1600"/>
              <a:t>的值，记录为</a:t>
            </a:r>
            <a:r>
              <a:rPr lang="en-US" altLang="zh-CN" sz="1600"/>
              <a:t>csv</a:t>
            </a:r>
            <a:r>
              <a:rPr lang="zh-CN" altLang="en-US" sz="1600"/>
              <a:t>文件。</a:t>
            </a:r>
          </a:p>
        </p:txBody>
      </p:sp>
      <p:sp>
        <p:nvSpPr>
          <p:cNvPr id="27" name="圆角矩形 26"/>
          <p:cNvSpPr/>
          <p:nvPr/>
        </p:nvSpPr>
        <p:spPr>
          <a:xfrm>
            <a:off x="387985" y="826135"/>
            <a:ext cx="636905" cy="37274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8" name="圆角矩形 27"/>
          <p:cNvSpPr/>
          <p:nvPr/>
        </p:nvSpPr>
        <p:spPr>
          <a:xfrm>
            <a:off x="299720" y="4105275"/>
            <a:ext cx="1124585" cy="42037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1026" name="Picture 2" descr="Glycan Microarray Assay - Creative Proteomics">
            <a:extLst>
              <a:ext uri="{FF2B5EF4-FFF2-40B4-BE49-F238E27FC236}">
                <a16:creationId xmlns:a16="http://schemas.microsoft.com/office/drawing/2014/main" id="{469C83FB-2C1A-E432-07BF-2D02BC15F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002763"/>
            <a:ext cx="6019800" cy="351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99388"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工作介绍</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5</a:t>
            </a:fld>
            <a:endParaRPr lang="zh-CN" altLang="en-US" sz="825"/>
          </a:p>
        </p:txBody>
      </p:sp>
      <p:sp>
        <p:nvSpPr>
          <p:cNvPr id="18" name="文本框 17"/>
          <p:cNvSpPr txBox="1"/>
          <p:nvPr/>
        </p:nvSpPr>
        <p:spPr>
          <a:xfrm>
            <a:off x="354330" y="832485"/>
            <a:ext cx="2120900" cy="398780"/>
          </a:xfrm>
          <a:prstGeom prst="rect">
            <a:avLst/>
          </a:prstGeom>
          <a:noFill/>
        </p:spPr>
        <p:txBody>
          <a:bodyPr wrap="square" rtlCol="0">
            <a:spAutoFit/>
          </a:bodyPr>
          <a:lstStyle/>
          <a:p>
            <a:r>
              <a:rPr lang="zh-CN" altLang="en-US" sz="2000" b="1"/>
              <a:t>总述</a:t>
            </a:r>
          </a:p>
        </p:txBody>
      </p:sp>
      <p:sp>
        <p:nvSpPr>
          <p:cNvPr id="19" name="文本框 18"/>
          <p:cNvSpPr txBox="1"/>
          <p:nvPr/>
        </p:nvSpPr>
        <p:spPr>
          <a:xfrm>
            <a:off x="1024890" y="832485"/>
            <a:ext cx="6764020" cy="577215"/>
          </a:xfrm>
          <a:prstGeom prst="rect">
            <a:avLst/>
          </a:prstGeom>
          <a:noFill/>
        </p:spPr>
        <p:txBody>
          <a:bodyPr wrap="square" rtlCol="0">
            <a:noAutofit/>
          </a:bodyPr>
          <a:lstStyle/>
          <a:p>
            <a:pPr>
              <a:lnSpc>
                <a:spcPct val="130000"/>
              </a:lnSpc>
            </a:pPr>
            <a:r>
              <a:rPr lang="zh-CN" altLang="en-US">
                <a:sym typeface="+mn-ea"/>
              </a:rPr>
              <a:t>探索</a:t>
            </a:r>
            <a:r>
              <a:rPr lang="en-US" altLang="zh-CN">
                <a:sym typeface="+mn-ea"/>
              </a:rPr>
              <a:t>4</a:t>
            </a:r>
            <a:r>
              <a:rPr lang="zh-CN" altLang="en-US">
                <a:sym typeface="+mn-ea"/>
              </a:rPr>
              <a:t>种生成神经网络模型预测凝集素和寡糖相互作用</a:t>
            </a:r>
            <a:endParaRPr lang="zh-CN" altLang="en-US"/>
          </a:p>
          <a:p>
            <a:pPr>
              <a:lnSpc>
                <a:spcPct val="130000"/>
              </a:lnSpc>
            </a:pPr>
            <a:endParaRPr lang="zh-CN" altLang="en-US">
              <a:latin typeface="+mn-ea"/>
              <a:cs typeface="+mn-ea"/>
            </a:endParaRPr>
          </a:p>
        </p:txBody>
      </p:sp>
      <p:sp>
        <p:nvSpPr>
          <p:cNvPr id="27" name="圆角矩形 26"/>
          <p:cNvSpPr/>
          <p:nvPr/>
        </p:nvSpPr>
        <p:spPr>
          <a:xfrm>
            <a:off x="387985" y="826135"/>
            <a:ext cx="636905" cy="37274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43" name="椭圆 42"/>
          <p:cNvSpPr/>
          <p:nvPr>
            <p:custDataLst>
              <p:tags r:id="rId2"/>
            </p:custDataLst>
          </p:nvPr>
        </p:nvSpPr>
        <p:spPr>
          <a:xfrm>
            <a:off x="1390425" y="2248237"/>
            <a:ext cx="6075267" cy="2104035"/>
          </a:xfrm>
          <a:prstGeom prst="ellipse">
            <a:avLst/>
          </a:prstGeom>
          <a:gradFill>
            <a:gsLst>
              <a:gs pos="0">
                <a:srgbClr val="FFFFFF">
                  <a:alpha val="0"/>
                </a:srgbClr>
              </a:gs>
              <a:gs pos="52000">
                <a:schemeClr val="accent1">
                  <a:lumMod val="20000"/>
                  <a:lumOff val="80000"/>
                  <a:alpha val="15000"/>
                </a:schemeClr>
              </a:gs>
            </a:gsLst>
            <a:lin ang="5400000" scaled="0"/>
          </a:gradFill>
          <a:ln w="6350">
            <a:solidFill>
              <a:schemeClr val="accent1">
                <a:alpha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5">
              <a:solidFill>
                <a:schemeClr val="lt1"/>
              </a:solidFill>
            </a:endParaRPr>
          </a:p>
        </p:txBody>
      </p:sp>
      <p:sp>
        <p:nvSpPr>
          <p:cNvPr id="44" name="椭圆 43"/>
          <p:cNvSpPr/>
          <p:nvPr>
            <p:custDataLst>
              <p:tags r:id="rId3"/>
            </p:custDataLst>
          </p:nvPr>
        </p:nvSpPr>
        <p:spPr>
          <a:xfrm>
            <a:off x="1755850" y="2248237"/>
            <a:ext cx="5345015" cy="1802604"/>
          </a:xfrm>
          <a:prstGeom prst="ellipse">
            <a:avLst/>
          </a:prstGeom>
          <a:gradFill>
            <a:gsLst>
              <a:gs pos="0">
                <a:srgbClr val="FFFFFF">
                  <a:alpha val="0"/>
                </a:srgbClr>
              </a:gs>
              <a:gs pos="81000">
                <a:schemeClr val="accent1">
                  <a:lumMod val="20000"/>
                  <a:lumOff val="80000"/>
                  <a:alpha val="25000"/>
                </a:schemeClr>
              </a:gs>
            </a:gsLst>
            <a:lin ang="5400000" scaled="0"/>
          </a:gradFill>
          <a:ln w="6350">
            <a:solidFill>
              <a:schemeClr val="accent1">
                <a:alpha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5">
              <a:solidFill>
                <a:schemeClr val="lt1"/>
              </a:solidFill>
            </a:endParaRPr>
          </a:p>
        </p:txBody>
      </p:sp>
      <p:sp>
        <p:nvSpPr>
          <p:cNvPr id="45" name="椭圆 44"/>
          <p:cNvSpPr/>
          <p:nvPr>
            <p:custDataLst>
              <p:tags r:id="rId4"/>
            </p:custDataLst>
          </p:nvPr>
        </p:nvSpPr>
        <p:spPr>
          <a:xfrm>
            <a:off x="2310866" y="2248237"/>
            <a:ext cx="4234984" cy="1417443"/>
          </a:xfrm>
          <a:prstGeom prst="ellipse">
            <a:avLst/>
          </a:prstGeom>
          <a:gradFill>
            <a:gsLst>
              <a:gs pos="0">
                <a:srgbClr val="FFFFFF">
                  <a:alpha val="0"/>
                </a:srgbClr>
              </a:gs>
              <a:gs pos="77000">
                <a:schemeClr val="accent1">
                  <a:lumMod val="20000"/>
                  <a:lumOff val="80000"/>
                  <a:alpha val="40000"/>
                </a:schemeClr>
              </a:gs>
            </a:gsLst>
            <a:lin ang="5400000" scaled="0"/>
          </a:gradFill>
          <a:ln w="6350">
            <a:solidFill>
              <a:schemeClr val="accent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5">
              <a:solidFill>
                <a:schemeClr val="lt1"/>
              </a:solidFill>
            </a:endParaRPr>
          </a:p>
        </p:txBody>
      </p:sp>
      <p:sp>
        <p:nvSpPr>
          <p:cNvPr id="30" name="圆角矩形 29"/>
          <p:cNvSpPr/>
          <p:nvPr>
            <p:custDataLst>
              <p:tags r:id="rId5"/>
            </p:custDataLst>
          </p:nvPr>
        </p:nvSpPr>
        <p:spPr>
          <a:xfrm>
            <a:off x="2456180" y="4445000"/>
            <a:ext cx="1518285" cy="378460"/>
          </a:xfrm>
          <a:prstGeom prst="roundRect">
            <a:avLst>
              <a:gd name="adj" fmla="val 50000"/>
            </a:avLst>
          </a:prstGeom>
          <a:gradFill>
            <a:gsLst>
              <a:gs pos="0">
                <a:schemeClr val="accent1">
                  <a:lumMod val="20000"/>
                  <a:lumOff val="80000"/>
                  <a:alpha val="100000"/>
                </a:schemeClr>
              </a:gs>
              <a:gs pos="48000">
                <a:schemeClr val="accent1">
                  <a:alpha val="10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1505" b="1">
                <a:solidFill>
                  <a:srgbClr val="FFFFFF"/>
                </a:solidFill>
                <a:uFillTx/>
                <a:latin typeface="+mn-ea"/>
                <a:cs typeface="+mn-ea"/>
                <a:sym typeface="+mn-ea"/>
              </a:rPr>
              <a:t>寡糖特征提取</a:t>
            </a:r>
          </a:p>
        </p:txBody>
      </p:sp>
      <p:sp>
        <p:nvSpPr>
          <p:cNvPr id="31" name="椭圆 30"/>
          <p:cNvSpPr>
            <a:spLocks noChangeAspect="1"/>
          </p:cNvSpPr>
          <p:nvPr>
            <p:custDataLst>
              <p:tags r:id="rId6"/>
            </p:custDataLst>
          </p:nvPr>
        </p:nvSpPr>
        <p:spPr>
          <a:xfrm>
            <a:off x="3441497" y="3960752"/>
            <a:ext cx="90310" cy="90310"/>
          </a:xfrm>
          <a:prstGeom prst="ellipse">
            <a:avLst/>
          </a:prstGeom>
          <a:gradFill>
            <a:gsLst>
              <a:gs pos="4000">
                <a:schemeClr val="accent1">
                  <a:lumMod val="60000"/>
                  <a:lumOff val="40000"/>
                  <a:alpha val="100000"/>
                </a:schemeClr>
              </a:gs>
              <a:gs pos="54000">
                <a:schemeClr val="accent1">
                  <a:alpha val="100000"/>
                </a:schemeClr>
              </a:gs>
              <a:gs pos="100000">
                <a:schemeClr val="accent1">
                  <a:alpha val="100000"/>
                </a:schemeClr>
              </a:gs>
            </a:gsLst>
            <a:lin ang="2700000" scaled="0"/>
          </a:gradFill>
          <a:ln>
            <a:gradFill>
              <a:gsLst>
                <a:gs pos="0">
                  <a:schemeClr val="accent1">
                    <a:lumMod val="20000"/>
                    <a:lumOff val="80000"/>
                    <a:alpha val="100000"/>
                  </a:schemeClr>
                </a:gs>
                <a:gs pos="37000">
                  <a:srgbClr val="D7E2FF">
                    <a:lumMod val="5000"/>
                    <a:lumOff val="95000"/>
                  </a:srgbClr>
                </a:gs>
                <a:gs pos="71000">
                  <a:schemeClr val="accent1">
                    <a:lumMod val="20000"/>
                    <a:lumOff val="80000"/>
                    <a:alpha val="100000"/>
                  </a:schemeClr>
                </a:gs>
                <a:gs pos="100000">
                  <a:srgbClr val="FFFFFF"/>
                </a:gs>
              </a:gsLst>
              <a:lin ang="16200000" scaled="0"/>
            </a:gradFill>
          </a:ln>
          <a:effectLst>
            <a:outerShdw blurRad="342900" sx="106000" sy="106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95">
              <a:solidFill>
                <a:schemeClr val="lt1"/>
              </a:solidFill>
              <a:sym typeface="思源黑体 CN Regular" panose="020B0500000000000000" charset="-122"/>
            </a:endParaRPr>
          </a:p>
        </p:txBody>
      </p:sp>
      <p:sp>
        <p:nvSpPr>
          <p:cNvPr id="32" name="矩形 31"/>
          <p:cNvSpPr/>
          <p:nvPr>
            <p:custDataLst>
              <p:tags r:id="rId7"/>
            </p:custDataLst>
          </p:nvPr>
        </p:nvSpPr>
        <p:spPr>
          <a:xfrm>
            <a:off x="2366087" y="4889263"/>
            <a:ext cx="1806791" cy="1068166"/>
          </a:xfrm>
          <a:prstGeom prst="rect">
            <a:avLst/>
          </a:prstGeom>
          <a:noFill/>
        </p:spPr>
        <p:txBody>
          <a:bodyPr wrap="square" lIns="0" tIns="0" rIns="0" bIns="0" rtlCol="0" anchor="t" anchorCtr="0">
            <a:noAutofit/>
          </a:bodyPr>
          <a:lstStyle/>
          <a:p>
            <a:pPr algn="l">
              <a:lnSpc>
                <a:spcPct val="130000"/>
              </a:lnSpc>
              <a:spcBef>
                <a:spcPct val="0"/>
              </a:spcBef>
              <a:spcAft>
                <a:spcPct val="0"/>
              </a:spcAft>
            </a:pPr>
            <a:r>
              <a:rPr lang="zh-CN" altLang="en-US" sz="1320" dirty="0">
                <a:solidFill>
                  <a:schemeClr val="tx1">
                    <a:lumMod val="85000"/>
                    <a:lumOff val="15000"/>
                  </a:schemeClr>
                </a:solidFill>
                <a:latin typeface="+mn-ea"/>
                <a:cs typeface="+mn-ea"/>
              </a:rPr>
              <a:t>提取寡糖序列指纹结构再使用</a:t>
            </a:r>
            <a:r>
              <a:rPr lang="en-US" altLang="zh-CN" sz="1320" dirty="0">
                <a:solidFill>
                  <a:schemeClr val="tx1">
                    <a:lumMod val="85000"/>
                    <a:lumOff val="15000"/>
                  </a:schemeClr>
                </a:solidFill>
                <a:latin typeface="+mn-ea"/>
                <a:cs typeface="+mn-ea"/>
              </a:rPr>
              <a:t>embedding</a:t>
            </a:r>
            <a:r>
              <a:rPr lang="zh-CN" altLang="en-US" sz="1320" dirty="0">
                <a:solidFill>
                  <a:schemeClr val="tx1">
                    <a:lumMod val="85000"/>
                    <a:lumOff val="15000"/>
                  </a:schemeClr>
                </a:solidFill>
                <a:latin typeface="+mn-ea"/>
                <a:cs typeface="+mn-ea"/>
              </a:rPr>
              <a:t>编码和自主意力机制提取特征向量</a:t>
            </a:r>
          </a:p>
        </p:txBody>
      </p:sp>
      <p:sp>
        <p:nvSpPr>
          <p:cNvPr id="33" name="圆角矩形 32"/>
          <p:cNvSpPr/>
          <p:nvPr>
            <p:custDataLst>
              <p:tags r:id="rId8"/>
            </p:custDataLst>
          </p:nvPr>
        </p:nvSpPr>
        <p:spPr>
          <a:xfrm>
            <a:off x="133350" y="3973830"/>
            <a:ext cx="1622425" cy="378460"/>
          </a:xfrm>
          <a:prstGeom prst="roundRect">
            <a:avLst>
              <a:gd name="adj" fmla="val 50000"/>
            </a:avLst>
          </a:prstGeom>
          <a:gradFill>
            <a:gsLst>
              <a:gs pos="0">
                <a:schemeClr val="accent2">
                  <a:lumMod val="40000"/>
                  <a:lumOff val="60000"/>
                  <a:alpha val="100000"/>
                </a:schemeClr>
              </a:gs>
              <a:gs pos="48000">
                <a:schemeClr val="accent2">
                  <a:alpha val="100000"/>
                </a:schemeClr>
              </a:gs>
            </a:gsLst>
            <a:lin ang="54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1505" b="1">
                <a:solidFill>
                  <a:srgbClr val="FFFFFF"/>
                </a:solidFill>
                <a:uFillTx/>
                <a:latin typeface="+mn-ea"/>
                <a:cs typeface="+mn-ea"/>
                <a:sym typeface="+mn-ea"/>
              </a:rPr>
              <a:t>蛋白质特征提取</a:t>
            </a:r>
          </a:p>
        </p:txBody>
      </p:sp>
      <p:sp>
        <p:nvSpPr>
          <p:cNvPr id="34" name="椭圆 33"/>
          <p:cNvSpPr>
            <a:spLocks noChangeAspect="1"/>
          </p:cNvSpPr>
          <p:nvPr>
            <p:custDataLst>
              <p:tags r:id="rId9"/>
            </p:custDataLst>
          </p:nvPr>
        </p:nvSpPr>
        <p:spPr>
          <a:xfrm>
            <a:off x="2365889" y="3702162"/>
            <a:ext cx="90310" cy="90310"/>
          </a:xfrm>
          <a:prstGeom prst="ellipse">
            <a:avLst/>
          </a:prstGeom>
          <a:gradFill>
            <a:gsLst>
              <a:gs pos="4000">
                <a:schemeClr val="accent2">
                  <a:lumMod val="60000"/>
                  <a:lumOff val="40000"/>
                  <a:alpha val="100000"/>
                </a:schemeClr>
              </a:gs>
              <a:gs pos="100000">
                <a:schemeClr val="accent2">
                  <a:alpha val="100000"/>
                </a:schemeClr>
              </a:gs>
              <a:gs pos="54000">
                <a:schemeClr val="accent2">
                  <a:alpha val="100000"/>
                </a:schemeClr>
              </a:gs>
            </a:gsLst>
            <a:lin ang="2700000" scaled="0"/>
          </a:gradFill>
          <a:ln w="19050">
            <a:gradFill>
              <a:gsLst>
                <a:gs pos="0">
                  <a:schemeClr val="accent2">
                    <a:lumMod val="20000"/>
                    <a:lumOff val="80000"/>
                    <a:alpha val="100000"/>
                  </a:schemeClr>
                </a:gs>
                <a:gs pos="37000">
                  <a:srgbClr val="D7E2FF">
                    <a:lumMod val="5000"/>
                    <a:lumOff val="95000"/>
                  </a:srgbClr>
                </a:gs>
                <a:gs pos="71000">
                  <a:schemeClr val="accent2">
                    <a:lumMod val="20000"/>
                    <a:lumOff val="80000"/>
                    <a:alpha val="100000"/>
                  </a:schemeClr>
                </a:gs>
                <a:gs pos="100000">
                  <a:srgbClr val="FFFFFF"/>
                </a:gs>
              </a:gsLst>
              <a:lin ang="16200000" scaled="0"/>
            </a:gradFill>
          </a:ln>
          <a:effectLst>
            <a:outerShdw blurRad="355600" algn="ctr" rotWithShape="0">
              <a:schemeClr val="accent2">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95">
              <a:solidFill>
                <a:schemeClr val="lt1"/>
              </a:solidFill>
              <a:sym typeface="思源黑体 CN Regular" panose="020B0500000000000000" charset="-122"/>
            </a:endParaRPr>
          </a:p>
        </p:txBody>
      </p:sp>
      <p:sp>
        <p:nvSpPr>
          <p:cNvPr id="35" name="矩形 34"/>
          <p:cNvSpPr/>
          <p:nvPr>
            <p:custDataLst>
              <p:tags r:id="rId10"/>
            </p:custDataLst>
          </p:nvPr>
        </p:nvSpPr>
        <p:spPr>
          <a:xfrm>
            <a:off x="134143" y="4445252"/>
            <a:ext cx="1806791" cy="1068166"/>
          </a:xfrm>
          <a:prstGeom prst="rect">
            <a:avLst/>
          </a:prstGeom>
          <a:noFill/>
        </p:spPr>
        <p:txBody>
          <a:bodyPr wrap="square" lIns="0" tIns="0" rIns="0" bIns="0" rtlCol="0" anchor="t" anchorCtr="0">
            <a:noAutofit/>
          </a:bodyPr>
          <a:lstStyle/>
          <a:p>
            <a:pPr algn="l">
              <a:lnSpc>
                <a:spcPct val="130000"/>
              </a:lnSpc>
              <a:spcBef>
                <a:spcPct val="0"/>
              </a:spcBef>
              <a:spcAft>
                <a:spcPct val="0"/>
              </a:spcAft>
            </a:pPr>
            <a:r>
              <a:rPr lang="zh-CN" altLang="en-US" sz="1320" dirty="0">
                <a:solidFill>
                  <a:schemeClr val="tx1">
                    <a:lumMod val="85000"/>
                    <a:lumOff val="15000"/>
                  </a:schemeClr>
                </a:solidFill>
                <a:latin typeface="+mn-ea"/>
                <a:cs typeface="+mn-ea"/>
              </a:rPr>
              <a:t>先对蛋白质序列编码再使用</a:t>
            </a:r>
            <a:r>
              <a:rPr lang="en-US" altLang="zh-CN" sz="1320" dirty="0">
                <a:solidFill>
                  <a:schemeClr val="tx1">
                    <a:lumMod val="85000"/>
                    <a:lumOff val="15000"/>
                  </a:schemeClr>
                </a:solidFill>
                <a:latin typeface="+mn-ea"/>
                <a:cs typeface="+mn-ea"/>
              </a:rPr>
              <a:t>LSTM</a:t>
            </a:r>
            <a:r>
              <a:rPr lang="zh-CN" altLang="en-US" sz="1320" dirty="0">
                <a:solidFill>
                  <a:schemeClr val="tx1">
                    <a:lumMod val="85000"/>
                    <a:lumOff val="15000"/>
                  </a:schemeClr>
                </a:solidFill>
                <a:latin typeface="+mn-ea"/>
                <a:cs typeface="+mn-ea"/>
              </a:rPr>
              <a:t>模型提取特征向量</a:t>
            </a:r>
          </a:p>
        </p:txBody>
      </p:sp>
      <p:sp>
        <p:nvSpPr>
          <p:cNvPr id="36" name="圆角矩形 35"/>
          <p:cNvSpPr/>
          <p:nvPr>
            <p:custDataLst>
              <p:tags r:id="rId11"/>
            </p:custDataLst>
          </p:nvPr>
        </p:nvSpPr>
        <p:spPr>
          <a:xfrm>
            <a:off x="91422" y="2328064"/>
            <a:ext cx="1230843" cy="378583"/>
          </a:xfrm>
          <a:prstGeom prst="roundRect">
            <a:avLst>
              <a:gd name="adj" fmla="val 50000"/>
            </a:avLst>
          </a:prstGeom>
          <a:gradFill>
            <a:gsLst>
              <a:gs pos="0">
                <a:schemeClr val="accent1">
                  <a:lumMod val="40000"/>
                  <a:lumOff val="60000"/>
                  <a:alpha val="100000"/>
                </a:schemeClr>
              </a:gs>
              <a:gs pos="48000">
                <a:schemeClr val="accent1">
                  <a:alpha val="10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1505" b="1">
                <a:solidFill>
                  <a:srgbClr val="FFFFFF"/>
                </a:solidFill>
                <a:uFillTx/>
                <a:latin typeface="+mn-ea"/>
                <a:cs typeface="+mn-ea"/>
                <a:sym typeface="+mn-ea"/>
              </a:rPr>
              <a:t>测定数据</a:t>
            </a:r>
          </a:p>
        </p:txBody>
      </p:sp>
      <p:sp>
        <p:nvSpPr>
          <p:cNvPr id="37" name="椭圆 36"/>
          <p:cNvSpPr>
            <a:spLocks noChangeAspect="1"/>
          </p:cNvSpPr>
          <p:nvPr>
            <p:custDataLst>
              <p:tags r:id="rId12"/>
            </p:custDataLst>
          </p:nvPr>
        </p:nvSpPr>
        <p:spPr>
          <a:xfrm>
            <a:off x="1536377" y="2472200"/>
            <a:ext cx="90310" cy="90310"/>
          </a:xfrm>
          <a:prstGeom prst="ellipse">
            <a:avLst/>
          </a:prstGeom>
          <a:gradFill>
            <a:gsLst>
              <a:gs pos="4000">
                <a:schemeClr val="accent1">
                  <a:lumMod val="60000"/>
                  <a:lumOff val="40000"/>
                  <a:alpha val="100000"/>
                </a:schemeClr>
              </a:gs>
              <a:gs pos="54000">
                <a:schemeClr val="accent1">
                  <a:alpha val="100000"/>
                </a:schemeClr>
              </a:gs>
            </a:gsLst>
            <a:lin ang="2700000" scaled="0"/>
          </a:gradFill>
          <a:ln w="19050">
            <a:gradFill>
              <a:gsLst>
                <a:gs pos="0">
                  <a:schemeClr val="accent1">
                    <a:lumMod val="20000"/>
                    <a:lumOff val="80000"/>
                    <a:alpha val="100000"/>
                  </a:schemeClr>
                </a:gs>
                <a:gs pos="37000">
                  <a:srgbClr val="D7E2FF">
                    <a:lumMod val="5000"/>
                    <a:lumOff val="95000"/>
                  </a:srgbClr>
                </a:gs>
                <a:gs pos="71000">
                  <a:schemeClr val="accent1">
                    <a:lumMod val="20000"/>
                    <a:lumOff val="80000"/>
                    <a:alpha val="100000"/>
                  </a:schemeClr>
                </a:gs>
                <a:gs pos="100000">
                  <a:srgbClr val="FFFFFF"/>
                </a:gs>
              </a:gsLst>
              <a:lin ang="15780000" scaled="0"/>
            </a:gradFill>
          </a:ln>
          <a:effectLst>
            <a:outerShdw blurRad="355600" algn="ctr" rotWithShape="0">
              <a:schemeClr val="accent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95">
              <a:solidFill>
                <a:schemeClr val="lt1"/>
              </a:solidFill>
              <a:sym typeface="思源黑体 CN Regular" panose="020B0500000000000000" charset="-122"/>
            </a:endParaRPr>
          </a:p>
        </p:txBody>
      </p:sp>
      <p:sp>
        <p:nvSpPr>
          <p:cNvPr id="38" name="矩形 37"/>
          <p:cNvSpPr/>
          <p:nvPr>
            <p:custDataLst>
              <p:tags r:id="rId13"/>
            </p:custDataLst>
          </p:nvPr>
        </p:nvSpPr>
        <p:spPr>
          <a:xfrm>
            <a:off x="-3176" y="2766853"/>
            <a:ext cx="1806791" cy="1068166"/>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320" dirty="0">
                <a:solidFill>
                  <a:schemeClr val="tx1">
                    <a:lumMod val="85000"/>
                    <a:lumOff val="15000"/>
                  </a:schemeClr>
                </a:solidFill>
                <a:latin typeface="+mn-ea"/>
                <a:cs typeface="+mn-ea"/>
              </a:rPr>
              <a:t>通过寡糖微阵列得到凝集素寡糖结合能力数据</a:t>
            </a:r>
          </a:p>
        </p:txBody>
      </p:sp>
      <p:sp>
        <p:nvSpPr>
          <p:cNvPr id="39" name="圆角矩形 38"/>
          <p:cNvSpPr/>
          <p:nvPr>
            <p:custDataLst>
              <p:tags r:id="rId14"/>
            </p:custDataLst>
          </p:nvPr>
        </p:nvSpPr>
        <p:spPr>
          <a:xfrm>
            <a:off x="4800948" y="4444939"/>
            <a:ext cx="1230843" cy="378583"/>
          </a:xfrm>
          <a:prstGeom prst="roundRect">
            <a:avLst>
              <a:gd name="adj" fmla="val 50000"/>
            </a:avLst>
          </a:prstGeom>
          <a:gradFill>
            <a:gsLst>
              <a:gs pos="0">
                <a:schemeClr val="accent2">
                  <a:lumMod val="40000"/>
                  <a:lumOff val="60000"/>
                  <a:alpha val="100000"/>
                </a:schemeClr>
              </a:gs>
              <a:gs pos="48000">
                <a:schemeClr val="accent2">
                  <a:alpha val="100000"/>
                </a:schemeClr>
              </a:gs>
            </a:gsLst>
            <a:lin ang="54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1505" b="1">
                <a:solidFill>
                  <a:srgbClr val="FFFFFF"/>
                </a:solidFill>
                <a:uFillTx/>
                <a:latin typeface="+mn-ea"/>
                <a:cs typeface="+mn-ea"/>
                <a:sym typeface="+mn-ea"/>
              </a:rPr>
              <a:t>均一化</a:t>
            </a:r>
            <a:r>
              <a:rPr lang="en-US" altLang="zh-CN" sz="1505" b="1">
                <a:solidFill>
                  <a:srgbClr val="FFFFFF"/>
                </a:solidFill>
                <a:uFillTx/>
                <a:latin typeface="+mn-ea"/>
                <a:cs typeface="+mn-ea"/>
                <a:sym typeface="+mn-ea"/>
              </a:rPr>
              <a:t>Rfu</a:t>
            </a:r>
            <a:r>
              <a:rPr lang="zh-CN" altLang="en-US" sz="1505" b="1">
                <a:solidFill>
                  <a:srgbClr val="FFFFFF"/>
                </a:solidFill>
                <a:uFillTx/>
                <a:latin typeface="+mn-ea"/>
                <a:cs typeface="+mn-ea"/>
                <a:sym typeface="+mn-ea"/>
              </a:rPr>
              <a:t>值</a:t>
            </a:r>
          </a:p>
        </p:txBody>
      </p:sp>
      <p:sp>
        <p:nvSpPr>
          <p:cNvPr id="40" name="椭圆 39"/>
          <p:cNvSpPr>
            <a:spLocks noChangeAspect="1"/>
          </p:cNvSpPr>
          <p:nvPr>
            <p:custDataLst>
              <p:tags r:id="rId15"/>
            </p:custDataLst>
          </p:nvPr>
        </p:nvSpPr>
        <p:spPr>
          <a:xfrm>
            <a:off x="5371551" y="3960607"/>
            <a:ext cx="90310" cy="90310"/>
          </a:xfrm>
          <a:prstGeom prst="ellipse">
            <a:avLst/>
          </a:prstGeom>
          <a:gradFill>
            <a:gsLst>
              <a:gs pos="4000">
                <a:schemeClr val="accent2">
                  <a:lumMod val="60000"/>
                  <a:lumOff val="40000"/>
                  <a:alpha val="100000"/>
                </a:schemeClr>
              </a:gs>
              <a:gs pos="54000">
                <a:schemeClr val="accent2">
                  <a:alpha val="100000"/>
                </a:schemeClr>
              </a:gs>
            </a:gsLst>
            <a:lin ang="2700000" scaled="0"/>
          </a:gradFill>
          <a:ln w="19050">
            <a:gradFill>
              <a:gsLst>
                <a:gs pos="0">
                  <a:schemeClr val="accent2">
                    <a:lumMod val="20000"/>
                    <a:lumOff val="80000"/>
                    <a:alpha val="100000"/>
                  </a:schemeClr>
                </a:gs>
                <a:gs pos="37000">
                  <a:srgbClr val="D7E2FF">
                    <a:lumMod val="5000"/>
                    <a:lumOff val="95000"/>
                  </a:srgbClr>
                </a:gs>
                <a:gs pos="71000">
                  <a:schemeClr val="accent2">
                    <a:lumMod val="20000"/>
                    <a:lumOff val="80000"/>
                    <a:alpha val="100000"/>
                  </a:schemeClr>
                </a:gs>
                <a:gs pos="100000">
                  <a:srgbClr val="FFFFFF"/>
                </a:gs>
              </a:gsLst>
              <a:lin ang="15780000" scaled="0"/>
            </a:gradFill>
          </a:ln>
          <a:effectLst>
            <a:outerShdw blurRad="355600" algn="ctr" rotWithShape="0">
              <a:schemeClr val="accent2">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95">
              <a:solidFill>
                <a:schemeClr val="lt1"/>
              </a:solidFill>
              <a:sym typeface="思源黑体 CN Regular" panose="020B0500000000000000" charset="-122"/>
            </a:endParaRPr>
          </a:p>
        </p:txBody>
      </p:sp>
      <p:sp>
        <p:nvSpPr>
          <p:cNvPr id="41" name="矩形 40"/>
          <p:cNvSpPr/>
          <p:nvPr>
            <p:custDataLst>
              <p:tags r:id="rId16"/>
            </p:custDataLst>
          </p:nvPr>
        </p:nvSpPr>
        <p:spPr>
          <a:xfrm>
            <a:off x="4688570" y="4889752"/>
            <a:ext cx="1806791" cy="1068166"/>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320" dirty="0">
                <a:solidFill>
                  <a:schemeClr val="tx1">
                    <a:lumMod val="85000"/>
                    <a:lumOff val="15000"/>
                  </a:schemeClr>
                </a:solidFill>
                <a:latin typeface="+mn-ea"/>
                <a:cs typeface="+mn-ea"/>
              </a:rPr>
              <a:t>使用</a:t>
            </a:r>
            <a:r>
              <a:rPr lang="en-US" altLang="zh-CN" sz="1320" dirty="0">
                <a:solidFill>
                  <a:schemeClr val="tx1">
                    <a:lumMod val="85000"/>
                    <a:lumOff val="15000"/>
                  </a:schemeClr>
                </a:solidFill>
                <a:latin typeface="+mn-ea"/>
                <a:cs typeface="+mn-ea"/>
              </a:rPr>
              <a:t>z-score</a:t>
            </a:r>
            <a:r>
              <a:rPr lang="zh-CN" altLang="en-US" sz="1320" dirty="0">
                <a:solidFill>
                  <a:schemeClr val="tx1">
                    <a:lumMod val="85000"/>
                    <a:lumOff val="15000"/>
                  </a:schemeClr>
                </a:solidFill>
                <a:latin typeface="+mn-ea"/>
                <a:cs typeface="+mn-ea"/>
              </a:rPr>
              <a:t>对得到数据的</a:t>
            </a:r>
            <a:r>
              <a:rPr lang="en-US" altLang="zh-CN" sz="1320" dirty="0">
                <a:solidFill>
                  <a:schemeClr val="tx1">
                    <a:lumMod val="85000"/>
                    <a:lumOff val="15000"/>
                  </a:schemeClr>
                </a:solidFill>
                <a:latin typeface="+mn-ea"/>
                <a:cs typeface="+mn-ea"/>
              </a:rPr>
              <a:t>Rfu</a:t>
            </a:r>
            <a:r>
              <a:rPr lang="zh-CN" altLang="en-US" sz="1320" dirty="0">
                <a:solidFill>
                  <a:schemeClr val="tx1">
                    <a:lumMod val="85000"/>
                    <a:lumOff val="15000"/>
                  </a:schemeClr>
                </a:solidFill>
                <a:latin typeface="+mn-ea"/>
                <a:cs typeface="+mn-ea"/>
              </a:rPr>
              <a:t>值进行均一化</a:t>
            </a:r>
          </a:p>
        </p:txBody>
      </p:sp>
      <p:sp>
        <p:nvSpPr>
          <p:cNvPr id="64" name="圆角矩形 63"/>
          <p:cNvSpPr/>
          <p:nvPr>
            <p:custDataLst>
              <p:tags r:id="rId17"/>
            </p:custDataLst>
          </p:nvPr>
        </p:nvSpPr>
        <p:spPr>
          <a:xfrm>
            <a:off x="7101205" y="3792220"/>
            <a:ext cx="1579245" cy="513080"/>
          </a:xfrm>
          <a:prstGeom prst="roundRect">
            <a:avLst>
              <a:gd name="adj" fmla="val 50000"/>
            </a:avLst>
          </a:prstGeom>
          <a:gradFill>
            <a:gsLst>
              <a:gs pos="0">
                <a:schemeClr val="accent1">
                  <a:lumMod val="40000"/>
                  <a:lumOff val="60000"/>
                  <a:alpha val="100000"/>
                </a:schemeClr>
              </a:gs>
              <a:gs pos="48000">
                <a:schemeClr val="accent1">
                  <a:alpha val="10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1505" b="1">
                <a:solidFill>
                  <a:srgbClr val="FFFFFF"/>
                </a:solidFill>
                <a:uFillTx/>
                <a:latin typeface="+mn-ea"/>
                <a:cs typeface="+mn-ea"/>
                <a:sym typeface="+mn-ea"/>
              </a:rPr>
              <a:t>介绍四种生成神经网络模型</a:t>
            </a:r>
          </a:p>
        </p:txBody>
      </p:sp>
      <p:sp>
        <p:nvSpPr>
          <p:cNvPr id="65" name="椭圆 64"/>
          <p:cNvSpPr>
            <a:spLocks noChangeAspect="1"/>
          </p:cNvSpPr>
          <p:nvPr>
            <p:custDataLst>
              <p:tags r:id="rId18"/>
            </p:custDataLst>
          </p:nvPr>
        </p:nvSpPr>
        <p:spPr>
          <a:xfrm>
            <a:off x="6906363" y="3429145"/>
            <a:ext cx="90310" cy="90310"/>
          </a:xfrm>
          <a:prstGeom prst="ellipse">
            <a:avLst/>
          </a:prstGeom>
          <a:gradFill>
            <a:gsLst>
              <a:gs pos="4000">
                <a:schemeClr val="accent1">
                  <a:lumMod val="60000"/>
                  <a:lumOff val="40000"/>
                  <a:alpha val="100000"/>
                </a:schemeClr>
              </a:gs>
              <a:gs pos="100000">
                <a:schemeClr val="accent1">
                  <a:alpha val="100000"/>
                </a:schemeClr>
              </a:gs>
              <a:gs pos="54000">
                <a:schemeClr val="accent1">
                  <a:alpha val="100000"/>
                </a:schemeClr>
              </a:gs>
            </a:gsLst>
            <a:lin ang="2700000" scaled="0"/>
          </a:gradFill>
          <a:ln w="19050">
            <a:gradFill>
              <a:gsLst>
                <a:gs pos="0">
                  <a:schemeClr val="accent1">
                    <a:lumMod val="20000"/>
                    <a:lumOff val="80000"/>
                    <a:alpha val="100000"/>
                  </a:schemeClr>
                </a:gs>
                <a:gs pos="37000">
                  <a:srgbClr val="D7E2FF">
                    <a:lumMod val="5000"/>
                    <a:lumOff val="95000"/>
                  </a:srgbClr>
                </a:gs>
                <a:gs pos="71000">
                  <a:schemeClr val="accent1">
                    <a:lumMod val="20000"/>
                    <a:lumOff val="80000"/>
                    <a:alpha val="100000"/>
                  </a:schemeClr>
                </a:gs>
                <a:gs pos="100000">
                  <a:srgbClr val="FFFFFF"/>
                </a:gs>
              </a:gsLst>
              <a:lin ang="16200000" scaled="0"/>
            </a:gradFill>
          </a:ln>
          <a:effectLst>
            <a:outerShdw blurRad="355600" algn="ctr" rotWithShape="0">
              <a:schemeClr val="accent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95">
              <a:solidFill>
                <a:schemeClr val="lt1"/>
              </a:solidFill>
              <a:sym typeface="思源黑体 CN Regular" panose="020B0500000000000000" charset="-122"/>
            </a:endParaRPr>
          </a:p>
        </p:txBody>
      </p:sp>
      <p:sp>
        <p:nvSpPr>
          <p:cNvPr id="42" name="矩形 41"/>
          <p:cNvSpPr/>
          <p:nvPr>
            <p:custDataLst>
              <p:tags r:id="rId19"/>
            </p:custDataLst>
          </p:nvPr>
        </p:nvSpPr>
        <p:spPr>
          <a:xfrm>
            <a:off x="6944360" y="4300220"/>
            <a:ext cx="1875790" cy="1068070"/>
          </a:xfrm>
          <a:prstGeom prst="rect">
            <a:avLst/>
          </a:prstGeom>
          <a:noFill/>
        </p:spPr>
        <p:txBody>
          <a:bodyPr wrap="square" lIns="0" tIns="0" rIns="0" bIns="0" rtlCol="0" anchor="t" anchorCtr="0">
            <a:noAutofit/>
          </a:bodyPr>
          <a:lstStyle/>
          <a:p>
            <a:pPr algn="l">
              <a:lnSpc>
                <a:spcPct val="130000"/>
              </a:lnSpc>
              <a:spcBef>
                <a:spcPct val="0"/>
              </a:spcBef>
              <a:spcAft>
                <a:spcPct val="0"/>
              </a:spcAft>
            </a:pPr>
            <a:r>
              <a:rPr lang="zh-CN" altLang="en-US" sz="1320" dirty="0">
                <a:solidFill>
                  <a:schemeClr val="tx1">
                    <a:lumMod val="85000"/>
                    <a:lumOff val="15000"/>
                  </a:schemeClr>
                </a:solidFill>
                <a:latin typeface="+mn-ea"/>
                <a:cs typeface="+mn-ea"/>
              </a:rPr>
              <a:t>介绍并比较四种生成神经网络模型：</a:t>
            </a:r>
            <a:r>
              <a:rPr lang="en-US" altLang="zh-CN" sz="1320" dirty="0">
                <a:solidFill>
                  <a:schemeClr val="tx1">
                    <a:lumMod val="85000"/>
                    <a:lumOff val="15000"/>
                  </a:schemeClr>
                </a:solidFill>
                <a:latin typeface="+mn-ea"/>
                <a:cs typeface="+mn-ea"/>
              </a:rPr>
              <a:t>VAE</a:t>
            </a:r>
            <a:r>
              <a:rPr lang="zh-CN" altLang="en-US" sz="1320" dirty="0">
                <a:solidFill>
                  <a:schemeClr val="tx1">
                    <a:lumMod val="85000"/>
                    <a:lumOff val="15000"/>
                  </a:schemeClr>
                </a:solidFill>
                <a:latin typeface="+mn-ea"/>
                <a:cs typeface="+mn-ea"/>
              </a:rPr>
              <a:t>，</a:t>
            </a:r>
            <a:r>
              <a:rPr lang="en-US" altLang="zh-CN" sz="1320" dirty="0">
                <a:solidFill>
                  <a:schemeClr val="tx1">
                    <a:lumMod val="85000"/>
                    <a:lumOff val="15000"/>
                  </a:schemeClr>
                </a:solidFill>
                <a:latin typeface="+mn-ea"/>
                <a:cs typeface="+mn-ea"/>
              </a:rPr>
              <a:t>GAN</a:t>
            </a:r>
            <a:r>
              <a:rPr lang="zh-CN" altLang="en-US" sz="1320" dirty="0">
                <a:solidFill>
                  <a:schemeClr val="tx1">
                    <a:lumMod val="85000"/>
                    <a:lumOff val="15000"/>
                  </a:schemeClr>
                </a:solidFill>
                <a:latin typeface="+mn-ea"/>
                <a:cs typeface="+mn-ea"/>
              </a:rPr>
              <a:t>，</a:t>
            </a:r>
            <a:r>
              <a:rPr lang="en-US" altLang="zh-CN" sz="1320" dirty="0">
                <a:solidFill>
                  <a:schemeClr val="tx1">
                    <a:lumMod val="85000"/>
                    <a:lumOff val="15000"/>
                  </a:schemeClr>
                </a:solidFill>
                <a:latin typeface="+mn-ea"/>
                <a:cs typeface="+mn-ea"/>
              </a:rPr>
              <a:t>DM</a:t>
            </a:r>
            <a:r>
              <a:rPr lang="zh-CN" altLang="en-US" sz="1320" dirty="0">
                <a:solidFill>
                  <a:schemeClr val="tx1">
                    <a:lumMod val="85000"/>
                    <a:lumOff val="15000"/>
                  </a:schemeClr>
                </a:solidFill>
                <a:latin typeface="+mn-ea"/>
                <a:cs typeface="+mn-ea"/>
              </a:rPr>
              <a:t>，</a:t>
            </a:r>
            <a:r>
              <a:rPr lang="en-US" altLang="zh-CN" sz="1320" dirty="0">
                <a:solidFill>
                  <a:schemeClr val="tx1">
                    <a:lumMod val="85000"/>
                    <a:lumOff val="15000"/>
                  </a:schemeClr>
                </a:solidFill>
                <a:latin typeface="+mn-ea"/>
                <a:cs typeface="+mn-ea"/>
              </a:rPr>
              <a:t>Transformer</a:t>
            </a:r>
          </a:p>
        </p:txBody>
      </p:sp>
      <p:sp>
        <p:nvSpPr>
          <p:cNvPr id="46" name="椭圆 45"/>
          <p:cNvSpPr/>
          <p:nvPr>
            <p:custDataLst>
              <p:tags r:id="rId20"/>
            </p:custDataLst>
          </p:nvPr>
        </p:nvSpPr>
        <p:spPr>
          <a:xfrm rot="1140000">
            <a:off x="3048295" y="2163310"/>
            <a:ext cx="2760724" cy="650708"/>
          </a:xfrm>
          <a:prstGeom prst="ellipse">
            <a:avLst/>
          </a:prstGeom>
          <a:noFill/>
          <a:ln>
            <a:gradFill>
              <a:gsLst>
                <a:gs pos="40000">
                  <a:schemeClr val="accent1">
                    <a:alpha val="35000"/>
                  </a:schemeClr>
                </a:gs>
                <a:gs pos="88000">
                  <a:schemeClr val="accent1">
                    <a:lumMod val="40000"/>
                    <a:lumOff val="60000"/>
                    <a:alpha val="100000"/>
                  </a:schemeClr>
                </a:gs>
                <a:gs pos="100000">
                  <a:schemeClr val="accent1">
                    <a:alpha val="35000"/>
                  </a:schemeClr>
                </a:gs>
                <a:gs pos="7000">
                  <a:schemeClr val="accent1">
                    <a:alpha val="0"/>
                  </a:schemeClr>
                </a:gs>
              </a:gsLst>
              <a:lin ang="52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95">
              <a:solidFill>
                <a:schemeClr val="lt1"/>
              </a:solidFill>
              <a:sym typeface="+mn-ea"/>
            </a:endParaRPr>
          </a:p>
        </p:txBody>
      </p:sp>
      <p:sp>
        <p:nvSpPr>
          <p:cNvPr id="47" name="椭圆 46"/>
          <p:cNvSpPr/>
          <p:nvPr>
            <p:custDataLst>
              <p:tags r:id="rId21"/>
            </p:custDataLst>
          </p:nvPr>
        </p:nvSpPr>
        <p:spPr>
          <a:xfrm rot="20460000">
            <a:off x="3048295" y="2191419"/>
            <a:ext cx="2760724" cy="650708"/>
          </a:xfrm>
          <a:prstGeom prst="ellipse">
            <a:avLst/>
          </a:prstGeom>
          <a:noFill/>
          <a:ln>
            <a:gradFill>
              <a:gsLst>
                <a:gs pos="40000">
                  <a:schemeClr val="accent1">
                    <a:alpha val="35000"/>
                  </a:schemeClr>
                </a:gs>
                <a:gs pos="88000">
                  <a:schemeClr val="accent1">
                    <a:lumMod val="40000"/>
                    <a:lumOff val="60000"/>
                    <a:alpha val="100000"/>
                  </a:schemeClr>
                </a:gs>
                <a:gs pos="100000">
                  <a:schemeClr val="accent1">
                    <a:alpha val="35000"/>
                  </a:schemeClr>
                </a:gs>
                <a:gs pos="7000">
                  <a:schemeClr val="accent1">
                    <a:alpha val="0"/>
                  </a:schemeClr>
                </a:gs>
              </a:gsLst>
              <a:lin ang="52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95">
              <a:solidFill>
                <a:schemeClr val="lt1"/>
              </a:solidFill>
            </a:endParaRPr>
          </a:p>
        </p:txBody>
      </p:sp>
      <p:sp>
        <p:nvSpPr>
          <p:cNvPr id="48" name="椭圆 47"/>
          <p:cNvSpPr/>
          <p:nvPr>
            <p:custDataLst>
              <p:tags r:id="rId22"/>
            </p:custDataLst>
          </p:nvPr>
        </p:nvSpPr>
        <p:spPr>
          <a:xfrm>
            <a:off x="3704385" y="1665710"/>
            <a:ext cx="1448543" cy="1448543"/>
          </a:xfrm>
          <a:prstGeom prst="ellipse">
            <a:avLst/>
          </a:prstGeom>
          <a:gradFill>
            <a:gsLst>
              <a:gs pos="100000">
                <a:schemeClr val="accent1">
                  <a:lumMod val="20000"/>
                  <a:lumOff val="80000"/>
                  <a:alpha val="100000"/>
                </a:schemeClr>
              </a:gs>
              <a:gs pos="0">
                <a:schemeClr val="accent1">
                  <a:lumMod val="60000"/>
                  <a:lumOff val="40000"/>
                  <a:alpha val="100000"/>
                </a:schemeClr>
              </a:gs>
              <a:gs pos="34000">
                <a:schemeClr val="accent1">
                  <a:alpha val="100000"/>
                </a:schemeClr>
              </a:gs>
              <a:gs pos="62000">
                <a:schemeClr val="accent1">
                  <a:alpha val="100000"/>
                </a:schemeClr>
              </a:gs>
            </a:gsLst>
            <a:path path="circle">
              <a:fillToRect l="100000" t="100000"/>
            </a:path>
            <a:tileRect r="-100000" b="-100000"/>
          </a:gradFill>
          <a:ln>
            <a:gradFill>
              <a:gsLst>
                <a:gs pos="0">
                  <a:schemeClr val="accent1">
                    <a:lumMod val="20000"/>
                    <a:lumOff val="80000"/>
                    <a:alpha val="100000"/>
                  </a:schemeClr>
                </a:gs>
                <a:gs pos="37000">
                  <a:srgbClr val="FFFFFF"/>
                </a:gs>
                <a:gs pos="71000">
                  <a:schemeClr val="accent1">
                    <a:lumMod val="20000"/>
                    <a:lumOff val="80000"/>
                    <a:alpha val="100000"/>
                  </a:schemeClr>
                </a:gs>
                <a:gs pos="100000">
                  <a:srgbClr val="FFFFFF"/>
                </a:gs>
              </a:gsLst>
              <a:lin ang="1614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1695" b="1">
                <a:solidFill>
                  <a:srgbClr val="FFFFFF"/>
                </a:solidFill>
                <a:uFillTx/>
                <a:latin typeface="+mn-ea"/>
                <a:cs typeface="+mn-ea"/>
                <a:sym typeface="+mn-ea"/>
              </a:rPr>
              <a:t>步骤</a:t>
            </a:r>
          </a:p>
        </p:txBody>
      </p:sp>
      <p:sp>
        <p:nvSpPr>
          <p:cNvPr id="49" name="圆角矩形 48"/>
          <p:cNvSpPr/>
          <p:nvPr>
            <p:custDataLst>
              <p:tags r:id="rId23"/>
            </p:custDataLst>
          </p:nvPr>
        </p:nvSpPr>
        <p:spPr>
          <a:xfrm>
            <a:off x="6906895" y="1492885"/>
            <a:ext cx="1847850" cy="662940"/>
          </a:xfrm>
          <a:prstGeom prst="roundRect">
            <a:avLst>
              <a:gd name="adj" fmla="val 50000"/>
            </a:avLst>
          </a:prstGeom>
          <a:gradFill>
            <a:gsLst>
              <a:gs pos="0">
                <a:schemeClr val="accent2">
                  <a:lumMod val="40000"/>
                  <a:lumOff val="60000"/>
                  <a:alpha val="100000"/>
                </a:schemeClr>
              </a:gs>
              <a:gs pos="48000">
                <a:schemeClr val="accent2">
                  <a:alpha val="100000"/>
                </a:schemeClr>
              </a:gs>
            </a:gsLst>
            <a:lin ang="54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1505" b="1">
                <a:solidFill>
                  <a:srgbClr val="FFFFFF"/>
                </a:solidFill>
                <a:uFillTx/>
                <a:latin typeface="+mn-ea"/>
                <a:cs typeface="+mn-ea"/>
                <a:sym typeface="+mn-ea"/>
              </a:rPr>
              <a:t>模型消融实验和泛化实验的比较</a:t>
            </a:r>
          </a:p>
        </p:txBody>
      </p:sp>
      <p:sp>
        <p:nvSpPr>
          <p:cNvPr id="50" name="椭圆 49"/>
          <p:cNvSpPr>
            <a:spLocks noChangeAspect="1"/>
          </p:cNvSpPr>
          <p:nvPr>
            <p:custDataLst>
              <p:tags r:id="rId24"/>
            </p:custDataLst>
          </p:nvPr>
        </p:nvSpPr>
        <p:spPr>
          <a:xfrm>
            <a:off x="6545683" y="2562370"/>
            <a:ext cx="90310" cy="90310"/>
          </a:xfrm>
          <a:prstGeom prst="ellipse">
            <a:avLst/>
          </a:prstGeom>
          <a:gradFill>
            <a:gsLst>
              <a:gs pos="4000">
                <a:schemeClr val="accent1">
                  <a:lumMod val="60000"/>
                  <a:lumOff val="40000"/>
                  <a:alpha val="100000"/>
                </a:schemeClr>
              </a:gs>
              <a:gs pos="100000">
                <a:schemeClr val="accent1">
                  <a:alpha val="100000"/>
                </a:schemeClr>
              </a:gs>
              <a:gs pos="54000">
                <a:schemeClr val="accent1">
                  <a:alpha val="100000"/>
                </a:schemeClr>
              </a:gs>
            </a:gsLst>
            <a:lin ang="2700000" scaled="0"/>
          </a:gradFill>
          <a:ln w="19050">
            <a:gradFill>
              <a:gsLst>
                <a:gs pos="0">
                  <a:schemeClr val="accent1">
                    <a:lumMod val="20000"/>
                    <a:lumOff val="80000"/>
                    <a:alpha val="100000"/>
                  </a:schemeClr>
                </a:gs>
                <a:gs pos="37000">
                  <a:srgbClr val="D7E2FF">
                    <a:lumMod val="5000"/>
                    <a:lumOff val="95000"/>
                  </a:srgbClr>
                </a:gs>
                <a:gs pos="71000">
                  <a:schemeClr val="accent1">
                    <a:lumMod val="20000"/>
                    <a:lumOff val="80000"/>
                    <a:alpha val="100000"/>
                  </a:schemeClr>
                </a:gs>
                <a:gs pos="100000">
                  <a:srgbClr val="FFFFFF"/>
                </a:gs>
              </a:gsLst>
              <a:lin ang="16200000" scaled="0"/>
            </a:gradFill>
          </a:ln>
          <a:effectLst>
            <a:outerShdw blurRad="355600" algn="ctr" rotWithShape="0">
              <a:schemeClr val="accent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95">
              <a:solidFill>
                <a:schemeClr val="lt1"/>
              </a:solidFill>
              <a:sym typeface="思源黑体 CN Regular" panose="020B0500000000000000" charset="-122"/>
            </a:endParaRPr>
          </a:p>
        </p:txBody>
      </p:sp>
      <p:sp>
        <p:nvSpPr>
          <p:cNvPr id="51" name="文本框 50"/>
          <p:cNvSpPr txBox="1"/>
          <p:nvPr/>
        </p:nvSpPr>
        <p:spPr>
          <a:xfrm>
            <a:off x="7185025" y="2275840"/>
            <a:ext cx="1802765" cy="822325"/>
          </a:xfrm>
          <a:prstGeom prst="rect">
            <a:avLst/>
          </a:prstGeom>
          <a:noFill/>
        </p:spPr>
        <p:txBody>
          <a:bodyPr wrap="square" rtlCol="0">
            <a:spAutoFit/>
          </a:bodyPr>
          <a:lstStyle/>
          <a:p>
            <a:pPr>
              <a:lnSpc>
                <a:spcPct val="120000"/>
              </a:lnSpc>
            </a:pPr>
            <a:r>
              <a:rPr lang="zh-CN" altLang="en-US" sz="1320"/>
              <a:t>对每种模型进行消融实验，选取四种蛋白族进行泛化实验</a:t>
            </a:r>
            <a:endParaRPr lang="en-US" altLang="zh-CN" sz="132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10" y="316230"/>
            <a:ext cx="3947160" cy="414020"/>
          </a:xfrm>
          <a:prstGeom prst="rect">
            <a:avLst/>
          </a:prstGeom>
          <a:noFill/>
        </p:spPr>
        <p:txBody>
          <a:bodyPr wrap="square" rtlCol="0">
            <a:spAutoFit/>
          </a:bodyPr>
          <a:lstStyle/>
          <a:p>
            <a:r>
              <a:rPr lang="zh-CN" altLang="en-US" sz="2100" b="1" spc="100" dirty="0">
                <a:solidFill>
                  <a:schemeClr val="accent1"/>
                </a:solidFill>
                <a:latin typeface="微软雅黑" panose="020B0503020204020204" pitchFamily="34" charset="-122"/>
                <a:ea typeface="微软雅黑" panose="020B0503020204020204" pitchFamily="34" charset="-122"/>
                <a:sym typeface="+mn-ea"/>
              </a:rPr>
              <a:t>蛋白质序列特征提取</a:t>
            </a:r>
            <a:endParaRPr lang="zh-CN" altLang="en-US" sz="2100" b="1" spc="100" dirty="0">
              <a:solidFill>
                <a:schemeClr val="accent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6</a:t>
            </a:fld>
            <a:endParaRPr lang="zh-CN" altLang="en-US" sz="825"/>
          </a:p>
        </p:txBody>
      </p:sp>
      <p:sp>
        <p:nvSpPr>
          <p:cNvPr id="8" name="文本框 7"/>
          <p:cNvSpPr txBox="1"/>
          <p:nvPr/>
        </p:nvSpPr>
        <p:spPr>
          <a:xfrm>
            <a:off x="283777" y="813686"/>
            <a:ext cx="7052554"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蛋白质特征提取的方法</a:t>
            </a:r>
          </a:p>
        </p:txBody>
      </p:sp>
      <p:sp>
        <p:nvSpPr>
          <p:cNvPr id="19" name="任意多边形 18"/>
          <p:cNvSpPr/>
          <p:nvPr>
            <p:custDataLst>
              <p:tags r:id="rId2"/>
            </p:custDataLst>
          </p:nvPr>
        </p:nvSpPr>
        <p:spPr>
          <a:xfrm>
            <a:off x="0" y="2126045"/>
            <a:ext cx="9144000" cy="2044842"/>
          </a:xfrm>
          <a:custGeom>
            <a:avLst/>
            <a:gdLst>
              <a:gd name="connsiteX0" fmla="*/ 0 w 19215"/>
              <a:gd name="connsiteY0" fmla="*/ 4051 h 4296"/>
              <a:gd name="connsiteX1" fmla="*/ 9492 w 19215"/>
              <a:gd name="connsiteY1" fmla="*/ 1712 h 4296"/>
              <a:gd name="connsiteX2" fmla="*/ 19215 w 19215"/>
              <a:gd name="connsiteY2" fmla="*/ 1306 h 4296"/>
            </a:gdLst>
            <a:ahLst/>
            <a:cxnLst>
              <a:cxn ang="0">
                <a:pos x="connsiteX0" y="connsiteY0"/>
              </a:cxn>
              <a:cxn ang="0">
                <a:pos x="connsiteX1" y="connsiteY1"/>
              </a:cxn>
              <a:cxn ang="0">
                <a:pos x="connsiteX2" y="connsiteY2"/>
              </a:cxn>
            </a:cxnLst>
            <a:rect l="l" t="t" r="r" b="b"/>
            <a:pathLst>
              <a:path w="19215" h="4297">
                <a:moveTo>
                  <a:pt x="0" y="4051"/>
                </a:moveTo>
                <a:cubicBezTo>
                  <a:pt x="524" y="4172"/>
                  <a:pt x="3790" y="5243"/>
                  <a:pt x="9492" y="1712"/>
                </a:cubicBezTo>
                <a:cubicBezTo>
                  <a:pt x="15194" y="-1819"/>
                  <a:pt x="19077" y="1187"/>
                  <a:pt x="19215" y="1306"/>
                </a:cubicBezTo>
              </a:path>
            </a:pathLst>
          </a:custGeom>
          <a:no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0" name="椭圆 19"/>
          <p:cNvSpPr/>
          <p:nvPr>
            <p:custDataLst>
              <p:tags r:id="rId3"/>
            </p:custDataLst>
          </p:nvPr>
        </p:nvSpPr>
        <p:spPr>
          <a:xfrm>
            <a:off x="1497589" y="4043835"/>
            <a:ext cx="142763" cy="1427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1" name="圆角矩形 20"/>
          <p:cNvSpPr/>
          <p:nvPr>
            <p:custDataLst>
              <p:tags r:id="rId4"/>
            </p:custDataLst>
          </p:nvPr>
        </p:nvSpPr>
        <p:spPr>
          <a:xfrm>
            <a:off x="3536950" y="3591560"/>
            <a:ext cx="2345690" cy="981075"/>
          </a:xfrm>
          <a:prstGeom prst="roundRect">
            <a:avLst/>
          </a:prstGeom>
          <a:solidFill>
            <a:schemeClr val="tx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ct val="150000"/>
              </a:lnSpc>
              <a:spcBef>
                <a:spcPct val="0"/>
              </a:spcBef>
              <a:spcAft>
                <a:spcPct val="0"/>
              </a:spcAft>
            </a:pPr>
            <a:r>
              <a:rPr lang="zh-CN" altLang="en-US" sz="1050" dirty="0">
                <a:solidFill>
                  <a:schemeClr val="tx1"/>
                </a:solidFill>
                <a:latin typeface="微软雅黑" panose="020B0503020204020204" pitchFamily="34" charset="-122"/>
                <a:ea typeface="微软雅黑" panose="020B0503020204020204" pitchFamily="34" charset="-122"/>
                <a:sym typeface="+mn-ea"/>
              </a:rPr>
              <a:t>取文件中最长的蛋白质序列作为模板，将其余序列进行加</a:t>
            </a:r>
            <a:r>
              <a:rPr lang="en-US" altLang="zh-CN" sz="1050" dirty="0">
                <a:solidFill>
                  <a:schemeClr val="tx1"/>
                </a:solidFill>
                <a:latin typeface="微软雅黑" panose="020B0503020204020204" pitchFamily="34" charset="-122"/>
                <a:ea typeface="微软雅黑" panose="020B0503020204020204" pitchFamily="34" charset="-122"/>
                <a:sym typeface="+mn-ea"/>
              </a:rPr>
              <a:t>0</a:t>
            </a:r>
            <a:r>
              <a:rPr lang="zh-CN" altLang="en-US" sz="1050" dirty="0">
                <a:solidFill>
                  <a:schemeClr val="tx1"/>
                </a:solidFill>
                <a:latin typeface="微软雅黑" panose="020B0503020204020204" pitchFamily="34" charset="-122"/>
                <a:ea typeface="微软雅黑" panose="020B0503020204020204" pitchFamily="34" charset="-122"/>
                <a:sym typeface="+mn-ea"/>
              </a:rPr>
              <a:t>处理，使所有蛋白质序列编码后的长度一致</a:t>
            </a:r>
            <a:endParaRPr lang="zh-CN" altLang="en-US" sz="1050" dirty="0">
              <a:solidFill>
                <a:schemeClr val="tx1"/>
              </a:solidFill>
              <a:latin typeface="微软雅黑" panose="020B0503020204020204" pitchFamily="34" charset="-122"/>
              <a:ea typeface="微软雅黑" panose="020B0503020204020204" pitchFamily="34" charset="-122"/>
              <a:cs typeface="+mn-ea"/>
              <a:sym typeface="+mn-ea"/>
            </a:endParaRPr>
          </a:p>
        </p:txBody>
      </p:sp>
      <p:sp>
        <p:nvSpPr>
          <p:cNvPr id="22" name="椭圆 21"/>
          <p:cNvSpPr/>
          <p:nvPr>
            <p:custDataLst>
              <p:tags r:id="rId5"/>
            </p:custDataLst>
          </p:nvPr>
        </p:nvSpPr>
        <p:spPr>
          <a:xfrm>
            <a:off x="4380935" y="2903630"/>
            <a:ext cx="142763" cy="1427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43" name="圆角矩形 42"/>
          <p:cNvSpPr/>
          <p:nvPr>
            <p:custDataLst>
              <p:tags r:id="rId6"/>
            </p:custDataLst>
          </p:nvPr>
        </p:nvSpPr>
        <p:spPr>
          <a:xfrm>
            <a:off x="283845" y="4573270"/>
            <a:ext cx="2447290" cy="691515"/>
          </a:xfrm>
          <a:prstGeom prst="roundRect">
            <a:avLst/>
          </a:prstGeom>
          <a:solidFill>
            <a:schemeClr val="tx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algn="ctr" rtl="0" eaLnBrk="1" latinLnBrk="0" hangingPunct="1">
              <a:lnSpc>
                <a:spcPct val="150000"/>
              </a:lnSpc>
              <a:spcBef>
                <a:spcPct val="0"/>
              </a:spcBef>
              <a:spcAft>
                <a:spcPct val="0"/>
              </a:spcAft>
            </a:pPr>
            <a:endParaRPr lang="zh-CN" altLang="en-US" sz="1050" dirty="0">
              <a:solidFill>
                <a:schemeClr val="tx1"/>
              </a:solidFill>
              <a:latin typeface="微软雅黑" panose="020B0503020204020204" pitchFamily="34" charset="-122"/>
              <a:ea typeface="微软雅黑" panose="020B0503020204020204" pitchFamily="34" charset="-122"/>
              <a:sym typeface="+mn-ea"/>
            </a:endParaRPr>
          </a:p>
          <a:p>
            <a:pPr marL="0" algn="l" rtl="0" eaLnBrk="1" latinLnBrk="0" hangingPunct="1">
              <a:lnSpc>
                <a:spcPct val="150000"/>
              </a:lnSpc>
              <a:spcBef>
                <a:spcPct val="0"/>
              </a:spcBef>
              <a:spcAft>
                <a:spcPct val="0"/>
              </a:spcAft>
            </a:pPr>
            <a:r>
              <a:rPr lang="zh-CN" altLang="en-US" sz="1050" dirty="0">
                <a:solidFill>
                  <a:schemeClr val="tx1"/>
                </a:solidFill>
                <a:latin typeface="微软雅黑" panose="020B0503020204020204" pitchFamily="34" charset="-122"/>
                <a:ea typeface="微软雅黑" panose="020B0503020204020204" pitchFamily="34" charset="-122"/>
                <a:sym typeface="+mn-ea"/>
              </a:rPr>
              <a:t>用数字</a:t>
            </a:r>
            <a:r>
              <a:rPr lang="en-US" altLang="zh-CN" sz="1050" dirty="0">
                <a:solidFill>
                  <a:schemeClr val="tx1"/>
                </a:solidFill>
                <a:latin typeface="微软雅黑" panose="020B0503020204020204" pitchFamily="34" charset="-122"/>
                <a:ea typeface="微软雅黑" panose="020B0503020204020204" pitchFamily="34" charset="-122"/>
                <a:sym typeface="+mn-ea"/>
              </a:rPr>
              <a:t>1-26</a:t>
            </a:r>
            <a:r>
              <a:rPr lang="zh-CN" altLang="en-US" sz="1050" dirty="0">
                <a:solidFill>
                  <a:schemeClr val="tx1"/>
                </a:solidFill>
                <a:latin typeface="微软雅黑" panose="020B0503020204020204" pitchFamily="34" charset="-122"/>
                <a:ea typeface="微软雅黑" panose="020B0503020204020204" pitchFamily="34" charset="-122"/>
                <a:sym typeface="+mn-ea"/>
              </a:rPr>
              <a:t>代表字母</a:t>
            </a:r>
            <a:r>
              <a:rPr lang="en-US" altLang="zh-CN" sz="1050" dirty="0">
                <a:solidFill>
                  <a:schemeClr val="tx1"/>
                </a:solidFill>
                <a:latin typeface="微软雅黑" panose="020B0503020204020204" pitchFamily="34" charset="-122"/>
                <a:ea typeface="微软雅黑" panose="020B0503020204020204" pitchFamily="34" charset="-122"/>
                <a:sym typeface="+mn-ea"/>
              </a:rPr>
              <a:t>A-Z</a:t>
            </a:r>
            <a:r>
              <a:rPr lang="zh-CN" altLang="en-US" sz="1050" dirty="0">
                <a:solidFill>
                  <a:schemeClr val="tx1"/>
                </a:solidFill>
                <a:latin typeface="微软雅黑" panose="020B0503020204020204" pitchFamily="34" charset="-122"/>
                <a:ea typeface="微软雅黑" panose="020B0503020204020204" pitchFamily="34" charset="-122"/>
                <a:sym typeface="+mn-ea"/>
              </a:rPr>
              <a:t>将序列的氨基酸字母转化为数字</a:t>
            </a:r>
            <a:endParaRPr lang="zh-CN" altLang="en-US" sz="1050" dirty="0">
              <a:solidFill>
                <a:schemeClr val="tx1"/>
              </a:solidFill>
              <a:latin typeface="微软雅黑" panose="020B0503020204020204" pitchFamily="34" charset="-122"/>
              <a:ea typeface="微软雅黑" panose="020B0503020204020204" pitchFamily="34" charset="-122"/>
            </a:endParaRPr>
          </a:p>
          <a:p>
            <a:pPr marL="0" algn="ctr" rtl="0" eaLnBrk="1" latinLnBrk="0" hangingPunct="1">
              <a:lnSpc>
                <a:spcPct val="150000"/>
              </a:lnSpc>
              <a:spcBef>
                <a:spcPct val="0"/>
              </a:spcBef>
              <a:spcAft>
                <a:spcPct val="0"/>
              </a:spcAft>
            </a:pPr>
            <a:endParaRPr lang="zh-CN" altLang="en-US" sz="1050" kern="1200" dirty="0">
              <a:solidFill>
                <a:schemeClr val="tx1"/>
              </a:solidFill>
              <a:effectLst/>
              <a:latin typeface="微软雅黑" panose="020B0503020204020204" pitchFamily="34" charset="-122"/>
              <a:ea typeface="微软雅黑" panose="020B0503020204020204" pitchFamily="34" charset="-122"/>
              <a:cs typeface="+mn-ea"/>
              <a:sym typeface="+mn-ea"/>
            </a:endParaRPr>
          </a:p>
        </p:txBody>
      </p:sp>
      <p:sp>
        <p:nvSpPr>
          <p:cNvPr id="23" name="椭圆 22"/>
          <p:cNvSpPr/>
          <p:nvPr>
            <p:custDataLst>
              <p:tags r:id="rId7"/>
            </p:custDataLst>
          </p:nvPr>
        </p:nvSpPr>
        <p:spPr>
          <a:xfrm>
            <a:off x="7184333" y="2052760"/>
            <a:ext cx="142763" cy="1427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45" name="圆角矩形 44"/>
          <p:cNvSpPr/>
          <p:nvPr>
            <p:custDataLst>
              <p:tags r:id="rId8"/>
            </p:custDataLst>
          </p:nvPr>
        </p:nvSpPr>
        <p:spPr>
          <a:xfrm>
            <a:off x="6339840" y="2640330"/>
            <a:ext cx="2075815" cy="691515"/>
          </a:xfrm>
          <a:prstGeom prst="roundRect">
            <a:avLst/>
          </a:prstGeom>
          <a:solidFill>
            <a:schemeClr val="tx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50000"/>
              </a:lnSpc>
              <a:spcBef>
                <a:spcPct val="0"/>
              </a:spcBef>
              <a:spcAft>
                <a:spcPct val="0"/>
              </a:spcAft>
            </a:pPr>
            <a:endParaRPr lang="zh-CN" altLang="en-US" sz="1050" dirty="0">
              <a:solidFill>
                <a:schemeClr val="tx1"/>
              </a:solidFill>
              <a:latin typeface="微软雅黑" panose="020B0503020204020204" pitchFamily="34" charset="-122"/>
              <a:ea typeface="微软雅黑" panose="020B0503020204020204" pitchFamily="34" charset="-122"/>
              <a:sym typeface="+mn-ea"/>
            </a:endParaRPr>
          </a:p>
          <a:p>
            <a:pPr algn="l">
              <a:lnSpc>
                <a:spcPct val="150000"/>
              </a:lnSpc>
              <a:spcBef>
                <a:spcPct val="0"/>
              </a:spcBef>
              <a:spcAft>
                <a:spcPct val="0"/>
              </a:spcAft>
            </a:pPr>
            <a:r>
              <a:rPr lang="zh-CN" altLang="en-US" sz="1050" dirty="0">
                <a:solidFill>
                  <a:schemeClr val="tx1"/>
                </a:solidFill>
                <a:latin typeface="微软雅黑" panose="020B0503020204020204" pitchFamily="34" charset="-122"/>
                <a:ea typeface="微软雅黑" panose="020B0503020204020204" pitchFamily="34" charset="-122"/>
                <a:sym typeface="+mn-ea"/>
              </a:rPr>
              <a:t>对于编码后的数据，输入的</a:t>
            </a:r>
            <a:r>
              <a:rPr lang="en-US" altLang="zh-CN" sz="1050" dirty="0">
                <a:solidFill>
                  <a:schemeClr val="tx1"/>
                </a:solidFill>
                <a:latin typeface="微软雅黑" panose="020B0503020204020204" pitchFamily="34" charset="-122"/>
                <a:ea typeface="微软雅黑" panose="020B0503020204020204" pitchFamily="34" charset="-122"/>
                <a:sym typeface="+mn-ea"/>
              </a:rPr>
              <a:t>LSTM</a:t>
            </a:r>
            <a:r>
              <a:rPr lang="zh-CN" altLang="en-US" sz="1050" dirty="0">
                <a:solidFill>
                  <a:schemeClr val="tx1"/>
                </a:solidFill>
                <a:latin typeface="微软雅黑" panose="020B0503020204020204" pitchFamily="34" charset="-122"/>
                <a:ea typeface="微软雅黑" panose="020B0503020204020204" pitchFamily="34" charset="-122"/>
                <a:sym typeface="+mn-ea"/>
              </a:rPr>
              <a:t>模型中处理，提取蛋白质特征</a:t>
            </a:r>
            <a:endParaRPr lang="zh-CN" altLang="en-US" sz="1050" dirty="0">
              <a:solidFill>
                <a:schemeClr val="tx1"/>
              </a:solidFill>
              <a:latin typeface="微软雅黑" panose="020B0503020204020204" pitchFamily="34" charset="-122"/>
              <a:ea typeface="微软雅黑" panose="020B0503020204020204" pitchFamily="34" charset="-122"/>
            </a:endParaRPr>
          </a:p>
          <a:p>
            <a:pPr algn="ctr">
              <a:lnSpc>
                <a:spcPct val="150000"/>
              </a:lnSpc>
              <a:spcBef>
                <a:spcPct val="0"/>
              </a:spcBef>
              <a:spcAft>
                <a:spcPct val="0"/>
              </a:spcAft>
            </a:pPr>
            <a:endParaRPr lang="zh-CN" altLang="en-US" sz="1050" dirty="0">
              <a:solidFill>
                <a:schemeClr val="tx1"/>
              </a:solidFill>
              <a:latin typeface="微软雅黑" panose="020B0503020204020204" pitchFamily="34" charset="-122"/>
              <a:ea typeface="微软雅黑" panose="020B0503020204020204" pitchFamily="34" charset="-122"/>
              <a:cs typeface="+mn-ea"/>
              <a:sym typeface="+mn-ea"/>
            </a:endParaRPr>
          </a:p>
        </p:txBody>
      </p:sp>
      <p:sp>
        <p:nvSpPr>
          <p:cNvPr id="24" name="矩形 23"/>
          <p:cNvSpPr/>
          <p:nvPr>
            <p:custDataLst>
              <p:tags r:id="rId9"/>
            </p:custDataLst>
          </p:nvPr>
        </p:nvSpPr>
        <p:spPr>
          <a:xfrm>
            <a:off x="283845" y="4304030"/>
            <a:ext cx="2199640" cy="247650"/>
          </a:xfrm>
          <a:prstGeom prst="rect">
            <a:avLst/>
          </a:prstGeom>
          <a:noFill/>
        </p:spPr>
        <p:txBody>
          <a:bodyPr wrap="square" lIns="67574" tIns="35214" rIns="67574" bIns="0" rtlCol="0" anchor="ctr" anchorCtr="0">
            <a:noAutofit/>
          </a:bodyPr>
          <a:lstStyle/>
          <a:p>
            <a:pPr algn="ctr">
              <a:spcBef>
                <a:spcPct val="0"/>
              </a:spcBef>
              <a:spcAft>
                <a:spcPct val="0"/>
              </a:spcAft>
            </a:pPr>
            <a:r>
              <a:rPr lang="zh-CN" altLang="en-US" sz="1350" dirty="0">
                <a:latin typeface="微软雅黑" panose="020B0503020204020204" pitchFamily="34" charset="-122"/>
                <a:ea typeface="微软雅黑" panose="020B0503020204020204" pitchFamily="34" charset="-122"/>
                <a:sym typeface="+mn-ea"/>
              </a:rPr>
              <a:t>蛋白质序列编码处理</a:t>
            </a:r>
            <a:endParaRPr lang="zh-CN" altLang="en-US" sz="1350" b="1" dirty="0">
              <a:solidFill>
                <a:schemeClr val="tx1">
                  <a:lumMod val="85000"/>
                  <a:lumOff val="15000"/>
                </a:schemeClr>
              </a:solidFill>
              <a:latin typeface="+mn-ea"/>
              <a:cs typeface="+mn-ea"/>
              <a:sym typeface="+mn-ea"/>
            </a:endParaRPr>
          </a:p>
        </p:txBody>
      </p:sp>
      <p:sp>
        <p:nvSpPr>
          <p:cNvPr id="25" name="矩形 24"/>
          <p:cNvSpPr/>
          <p:nvPr>
            <p:custDataLst>
              <p:tags r:id="rId10"/>
            </p:custDataLst>
          </p:nvPr>
        </p:nvSpPr>
        <p:spPr>
          <a:xfrm>
            <a:off x="1379571" y="3579378"/>
            <a:ext cx="379275" cy="351198"/>
          </a:xfrm>
          <a:prstGeom prst="rect">
            <a:avLst/>
          </a:prstGeom>
          <a:noFill/>
        </p:spPr>
        <p:txBody>
          <a:bodyPr wrap="none" lIns="67574" tIns="35214" rIns="67574" bIns="35214" rtlCol="0" anchor="ctr" anchorCtr="0">
            <a:noAutofit/>
          </a:bodyPr>
          <a:lstStyle/>
          <a:p>
            <a:pPr algn="ctr">
              <a:spcBef>
                <a:spcPct val="0"/>
              </a:spcBef>
              <a:spcAft>
                <a:spcPct val="0"/>
              </a:spcAft>
            </a:pPr>
            <a:r>
              <a:rPr lang="en-US" altLang="zh-CN" b="1">
                <a:solidFill>
                  <a:schemeClr val="accent5"/>
                </a:solidFill>
                <a:latin typeface="+mn-ea"/>
                <a:cs typeface="+mn-ea"/>
                <a:sym typeface="+mn-ea"/>
              </a:rPr>
              <a:t>01</a:t>
            </a:r>
          </a:p>
        </p:txBody>
      </p:sp>
      <p:sp>
        <p:nvSpPr>
          <p:cNvPr id="27" name="矩形 26"/>
          <p:cNvSpPr/>
          <p:nvPr>
            <p:custDataLst>
              <p:tags r:id="rId11"/>
            </p:custDataLst>
          </p:nvPr>
        </p:nvSpPr>
        <p:spPr>
          <a:xfrm>
            <a:off x="3979545" y="3195320"/>
            <a:ext cx="1438910" cy="247650"/>
          </a:xfrm>
          <a:prstGeom prst="rect">
            <a:avLst/>
          </a:prstGeom>
          <a:noFill/>
        </p:spPr>
        <p:txBody>
          <a:bodyPr wrap="square" lIns="67574" tIns="35214" rIns="67574" bIns="0" rtlCol="0" anchor="ctr" anchorCtr="0">
            <a:noAutofit/>
          </a:bodyPr>
          <a:lstStyle/>
          <a:p>
            <a:pPr algn="ctr">
              <a:spcBef>
                <a:spcPct val="0"/>
              </a:spcBef>
              <a:spcAft>
                <a:spcPct val="0"/>
              </a:spcAft>
            </a:pPr>
            <a:r>
              <a:rPr lang="zh-CN" altLang="en-US" sz="1350" dirty="0">
                <a:latin typeface="微软雅黑" panose="020B0503020204020204" pitchFamily="34" charset="-122"/>
                <a:ea typeface="微软雅黑" panose="020B0503020204020204" pitchFamily="34" charset="-122"/>
                <a:sym typeface="+mn-ea"/>
              </a:rPr>
              <a:t>格式统一化</a:t>
            </a:r>
            <a:endParaRPr lang="zh-CN" altLang="en-US" sz="1350" b="1">
              <a:solidFill>
                <a:schemeClr val="tx1">
                  <a:lumMod val="85000"/>
                  <a:lumOff val="15000"/>
                </a:schemeClr>
              </a:solidFill>
              <a:latin typeface="+mn-ea"/>
              <a:cs typeface="+mn-ea"/>
              <a:sym typeface="+mn-ea"/>
            </a:endParaRPr>
          </a:p>
        </p:txBody>
      </p:sp>
      <p:sp>
        <p:nvSpPr>
          <p:cNvPr id="28" name="矩形 27"/>
          <p:cNvSpPr/>
          <p:nvPr>
            <p:custDataLst>
              <p:tags r:id="rId12"/>
            </p:custDataLst>
          </p:nvPr>
        </p:nvSpPr>
        <p:spPr>
          <a:xfrm>
            <a:off x="4262917" y="2448215"/>
            <a:ext cx="379275" cy="351198"/>
          </a:xfrm>
          <a:prstGeom prst="rect">
            <a:avLst/>
          </a:prstGeom>
          <a:noFill/>
        </p:spPr>
        <p:txBody>
          <a:bodyPr wrap="none" lIns="67574" tIns="35214" rIns="67574" bIns="35214" rtlCol="0" anchor="ctr" anchorCtr="0">
            <a:noAutofit/>
          </a:bodyPr>
          <a:lstStyle/>
          <a:p>
            <a:pPr algn="ctr">
              <a:spcBef>
                <a:spcPct val="0"/>
              </a:spcBef>
              <a:spcAft>
                <a:spcPct val="0"/>
              </a:spcAft>
            </a:pPr>
            <a:r>
              <a:rPr lang="en-US" altLang="zh-CN" b="1">
                <a:solidFill>
                  <a:schemeClr val="accent5"/>
                </a:solidFill>
                <a:latin typeface="+mn-ea"/>
                <a:cs typeface="+mn-ea"/>
                <a:sym typeface="+mn-ea"/>
              </a:rPr>
              <a:t>02</a:t>
            </a:r>
          </a:p>
        </p:txBody>
      </p:sp>
      <p:sp>
        <p:nvSpPr>
          <p:cNvPr id="29" name="矩形 28"/>
          <p:cNvSpPr/>
          <p:nvPr>
            <p:custDataLst>
              <p:tags r:id="rId13"/>
            </p:custDataLst>
          </p:nvPr>
        </p:nvSpPr>
        <p:spPr>
          <a:xfrm>
            <a:off x="6782216" y="2268333"/>
            <a:ext cx="945569" cy="247457"/>
          </a:xfrm>
          <a:prstGeom prst="rect">
            <a:avLst/>
          </a:prstGeom>
          <a:noFill/>
        </p:spPr>
        <p:txBody>
          <a:bodyPr wrap="square" lIns="67574" tIns="35214" rIns="67574" bIns="0" rtlCol="0" anchor="ctr" anchorCtr="0">
            <a:noAutofit/>
          </a:bodyPr>
          <a:lstStyle/>
          <a:p>
            <a:pPr algn="ctr">
              <a:spcBef>
                <a:spcPct val="0"/>
              </a:spcBef>
              <a:spcAft>
                <a:spcPct val="0"/>
              </a:spcAft>
            </a:pPr>
            <a:r>
              <a:rPr lang="zh-CN" altLang="en-US" sz="1350" dirty="0">
                <a:latin typeface="微软雅黑" panose="020B0503020204020204" pitchFamily="34" charset="-122"/>
                <a:ea typeface="微软雅黑" panose="020B0503020204020204" pitchFamily="34" charset="-122"/>
                <a:sym typeface="+mn-ea"/>
              </a:rPr>
              <a:t>特征提取</a:t>
            </a:r>
            <a:endParaRPr lang="zh-CN" altLang="en-US" sz="1350" b="1">
              <a:solidFill>
                <a:schemeClr val="tx1">
                  <a:lumMod val="85000"/>
                  <a:lumOff val="15000"/>
                </a:schemeClr>
              </a:solidFill>
              <a:latin typeface="+mn-ea"/>
              <a:cs typeface="+mn-ea"/>
              <a:sym typeface="+mn-ea"/>
            </a:endParaRPr>
          </a:p>
        </p:txBody>
      </p:sp>
      <p:sp>
        <p:nvSpPr>
          <p:cNvPr id="30" name="矩形 29"/>
          <p:cNvSpPr/>
          <p:nvPr>
            <p:custDataLst>
              <p:tags r:id="rId14"/>
            </p:custDataLst>
          </p:nvPr>
        </p:nvSpPr>
        <p:spPr>
          <a:xfrm>
            <a:off x="7065364" y="1628753"/>
            <a:ext cx="379274" cy="351198"/>
          </a:xfrm>
          <a:prstGeom prst="rect">
            <a:avLst/>
          </a:prstGeom>
          <a:noFill/>
        </p:spPr>
        <p:txBody>
          <a:bodyPr wrap="none" lIns="67574" tIns="35214" rIns="67574" bIns="35214" rtlCol="0" anchor="ctr" anchorCtr="0">
            <a:noAutofit/>
          </a:bodyPr>
          <a:lstStyle/>
          <a:p>
            <a:pPr algn="ctr">
              <a:spcBef>
                <a:spcPct val="0"/>
              </a:spcBef>
              <a:spcAft>
                <a:spcPct val="0"/>
              </a:spcAft>
            </a:pPr>
            <a:r>
              <a:rPr lang="en-US" altLang="zh-CN" b="1">
                <a:solidFill>
                  <a:schemeClr val="accent5"/>
                </a:solidFill>
                <a:latin typeface="+mn-ea"/>
                <a:cs typeface="+mn-ea"/>
                <a:sym typeface="+mn-ea"/>
              </a:rPr>
              <a:t>03</a:t>
            </a:r>
          </a:p>
        </p:txBody>
      </p:sp>
      <p:sp>
        <p:nvSpPr>
          <p:cNvPr id="31" name="矩形 30"/>
          <p:cNvSpPr/>
          <p:nvPr/>
        </p:nvSpPr>
        <p:spPr>
          <a:xfrm>
            <a:off x="299085" y="1581150"/>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矩形 32"/>
          <p:cNvSpPr/>
          <p:nvPr/>
        </p:nvSpPr>
        <p:spPr>
          <a:xfrm>
            <a:off x="299085" y="2029460"/>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矩形 33"/>
          <p:cNvSpPr/>
          <p:nvPr/>
        </p:nvSpPr>
        <p:spPr>
          <a:xfrm>
            <a:off x="299085" y="2477770"/>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文本框 34"/>
          <p:cNvSpPr txBox="1"/>
          <p:nvPr/>
        </p:nvSpPr>
        <p:spPr>
          <a:xfrm>
            <a:off x="226695" y="2649220"/>
            <a:ext cx="777875" cy="368300"/>
          </a:xfrm>
          <a:prstGeom prst="rect">
            <a:avLst/>
          </a:prstGeom>
          <a:noFill/>
        </p:spPr>
        <p:txBody>
          <a:bodyPr wrap="square" rtlCol="0">
            <a:spAutoFit/>
          </a:bodyPr>
          <a:lstStyle/>
          <a:p>
            <a:r>
              <a:rPr lang="en-US" altLang="zh-CN"/>
              <a:t>.....</a:t>
            </a:r>
          </a:p>
        </p:txBody>
      </p:sp>
      <p:sp>
        <p:nvSpPr>
          <p:cNvPr id="37" name="矩形 36"/>
          <p:cNvSpPr/>
          <p:nvPr/>
        </p:nvSpPr>
        <p:spPr>
          <a:xfrm>
            <a:off x="299085" y="3117215"/>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矩形 37"/>
          <p:cNvSpPr/>
          <p:nvPr/>
        </p:nvSpPr>
        <p:spPr>
          <a:xfrm>
            <a:off x="299085" y="3628390"/>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0" name="矩形 39"/>
          <p:cNvSpPr/>
          <p:nvPr/>
        </p:nvSpPr>
        <p:spPr>
          <a:xfrm>
            <a:off x="1004570" y="1581150"/>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矩形 40"/>
          <p:cNvSpPr/>
          <p:nvPr/>
        </p:nvSpPr>
        <p:spPr>
          <a:xfrm>
            <a:off x="1004570" y="2029460"/>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矩形 41"/>
          <p:cNvSpPr/>
          <p:nvPr/>
        </p:nvSpPr>
        <p:spPr>
          <a:xfrm>
            <a:off x="1004570" y="2477770"/>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矩形 43"/>
          <p:cNvSpPr/>
          <p:nvPr/>
        </p:nvSpPr>
        <p:spPr>
          <a:xfrm>
            <a:off x="1004570" y="3117215"/>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6" name="矩形 45"/>
          <p:cNvSpPr/>
          <p:nvPr/>
        </p:nvSpPr>
        <p:spPr>
          <a:xfrm>
            <a:off x="1004570" y="3628390"/>
            <a:ext cx="288290" cy="2794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文本框 46"/>
          <p:cNvSpPr txBox="1"/>
          <p:nvPr/>
        </p:nvSpPr>
        <p:spPr>
          <a:xfrm>
            <a:off x="275590" y="1534160"/>
            <a:ext cx="311785" cy="210185"/>
          </a:xfrm>
          <a:prstGeom prst="rect">
            <a:avLst/>
          </a:prstGeom>
          <a:noFill/>
        </p:spPr>
        <p:txBody>
          <a:bodyPr wrap="square" rtlCol="0">
            <a:noAutofit/>
          </a:bodyPr>
          <a:lstStyle/>
          <a:p>
            <a:r>
              <a:rPr lang="en-US" altLang="zh-CN"/>
              <a:t>A</a:t>
            </a:r>
          </a:p>
        </p:txBody>
      </p:sp>
      <p:sp>
        <p:nvSpPr>
          <p:cNvPr id="48" name="文本框 47"/>
          <p:cNvSpPr txBox="1"/>
          <p:nvPr/>
        </p:nvSpPr>
        <p:spPr>
          <a:xfrm>
            <a:off x="275590" y="1988185"/>
            <a:ext cx="311785" cy="210185"/>
          </a:xfrm>
          <a:prstGeom prst="rect">
            <a:avLst/>
          </a:prstGeom>
          <a:noFill/>
        </p:spPr>
        <p:txBody>
          <a:bodyPr wrap="square" rtlCol="0">
            <a:noAutofit/>
          </a:bodyPr>
          <a:lstStyle/>
          <a:p>
            <a:r>
              <a:rPr lang="en-US" altLang="zh-CN"/>
              <a:t>C</a:t>
            </a:r>
          </a:p>
        </p:txBody>
      </p:sp>
      <p:sp>
        <p:nvSpPr>
          <p:cNvPr id="49" name="文本框 48"/>
          <p:cNvSpPr txBox="1"/>
          <p:nvPr/>
        </p:nvSpPr>
        <p:spPr>
          <a:xfrm>
            <a:off x="275590" y="2442210"/>
            <a:ext cx="311785" cy="160655"/>
          </a:xfrm>
          <a:prstGeom prst="rect">
            <a:avLst/>
          </a:prstGeom>
          <a:noFill/>
        </p:spPr>
        <p:txBody>
          <a:bodyPr wrap="square" rtlCol="0">
            <a:noAutofit/>
          </a:bodyPr>
          <a:lstStyle/>
          <a:p>
            <a:r>
              <a:rPr lang="en-US" altLang="zh-CN"/>
              <a:t>D</a:t>
            </a:r>
          </a:p>
        </p:txBody>
      </p:sp>
      <p:sp>
        <p:nvSpPr>
          <p:cNvPr id="50" name="文本框 49"/>
          <p:cNvSpPr txBox="1"/>
          <p:nvPr/>
        </p:nvSpPr>
        <p:spPr>
          <a:xfrm>
            <a:off x="226695" y="3077210"/>
            <a:ext cx="311785" cy="210185"/>
          </a:xfrm>
          <a:prstGeom prst="rect">
            <a:avLst/>
          </a:prstGeom>
          <a:noFill/>
        </p:spPr>
        <p:txBody>
          <a:bodyPr wrap="square" rtlCol="0">
            <a:noAutofit/>
          </a:bodyPr>
          <a:lstStyle/>
          <a:p>
            <a:r>
              <a:rPr lang="en-US" altLang="zh-CN"/>
              <a:t>W</a:t>
            </a:r>
          </a:p>
        </p:txBody>
      </p:sp>
      <p:sp>
        <p:nvSpPr>
          <p:cNvPr id="51" name="文本框 50"/>
          <p:cNvSpPr txBox="1"/>
          <p:nvPr/>
        </p:nvSpPr>
        <p:spPr>
          <a:xfrm>
            <a:off x="275590" y="3583940"/>
            <a:ext cx="311785" cy="210185"/>
          </a:xfrm>
          <a:prstGeom prst="rect">
            <a:avLst/>
          </a:prstGeom>
          <a:noFill/>
        </p:spPr>
        <p:txBody>
          <a:bodyPr wrap="square" rtlCol="0">
            <a:noAutofit/>
          </a:bodyPr>
          <a:lstStyle/>
          <a:p>
            <a:r>
              <a:rPr lang="en-US" altLang="zh-CN"/>
              <a:t>Y</a:t>
            </a:r>
          </a:p>
        </p:txBody>
      </p:sp>
      <p:cxnSp>
        <p:nvCxnSpPr>
          <p:cNvPr id="52" name="直接连接符 51"/>
          <p:cNvCxnSpPr>
            <a:stCxn id="31" idx="3"/>
            <a:endCxn id="40" idx="1"/>
          </p:cNvCxnSpPr>
          <p:nvPr/>
        </p:nvCxnSpPr>
        <p:spPr>
          <a:xfrm>
            <a:off x="587375" y="1720850"/>
            <a:ext cx="417195" cy="0"/>
          </a:xfrm>
          <a:prstGeom prst="line">
            <a:avLst/>
          </a:prstGeom>
        </p:spPr>
        <p:style>
          <a:lnRef idx="2">
            <a:schemeClr val="accent1"/>
          </a:lnRef>
          <a:fillRef idx="0">
            <a:srgbClr val="FFFFFF"/>
          </a:fillRef>
          <a:effectRef idx="0">
            <a:srgbClr val="FFFFFF"/>
          </a:effectRef>
          <a:fontRef idx="minor">
            <a:schemeClr val="tx1"/>
          </a:fontRef>
        </p:style>
      </p:cxnSp>
      <p:cxnSp>
        <p:nvCxnSpPr>
          <p:cNvPr id="53" name="直接连接符 52"/>
          <p:cNvCxnSpPr>
            <a:stCxn id="33" idx="3"/>
            <a:endCxn id="41" idx="1"/>
          </p:cNvCxnSpPr>
          <p:nvPr/>
        </p:nvCxnSpPr>
        <p:spPr>
          <a:xfrm>
            <a:off x="587375" y="2169160"/>
            <a:ext cx="417195" cy="0"/>
          </a:xfrm>
          <a:prstGeom prst="line">
            <a:avLst/>
          </a:prstGeom>
        </p:spPr>
        <p:style>
          <a:lnRef idx="2">
            <a:schemeClr val="accent1"/>
          </a:lnRef>
          <a:fillRef idx="0">
            <a:srgbClr val="FFFFFF"/>
          </a:fillRef>
          <a:effectRef idx="0">
            <a:srgbClr val="FFFFFF"/>
          </a:effectRef>
          <a:fontRef idx="minor">
            <a:schemeClr val="tx1"/>
          </a:fontRef>
        </p:style>
      </p:cxnSp>
      <p:sp>
        <p:nvSpPr>
          <p:cNvPr id="55" name="文本框 54"/>
          <p:cNvSpPr txBox="1"/>
          <p:nvPr/>
        </p:nvSpPr>
        <p:spPr>
          <a:xfrm>
            <a:off x="923925" y="2655570"/>
            <a:ext cx="777875" cy="178435"/>
          </a:xfrm>
          <a:prstGeom prst="rect">
            <a:avLst/>
          </a:prstGeom>
          <a:noFill/>
        </p:spPr>
        <p:txBody>
          <a:bodyPr wrap="square" rtlCol="0">
            <a:noAutofit/>
          </a:bodyPr>
          <a:lstStyle/>
          <a:p>
            <a:r>
              <a:rPr lang="en-US" altLang="zh-CN"/>
              <a:t>.....</a:t>
            </a:r>
          </a:p>
        </p:txBody>
      </p:sp>
      <p:cxnSp>
        <p:nvCxnSpPr>
          <p:cNvPr id="58" name="直接连接符 57"/>
          <p:cNvCxnSpPr>
            <a:stCxn id="34" idx="3"/>
            <a:endCxn id="42" idx="1"/>
          </p:cNvCxnSpPr>
          <p:nvPr/>
        </p:nvCxnSpPr>
        <p:spPr>
          <a:xfrm>
            <a:off x="587375" y="2617470"/>
            <a:ext cx="417195" cy="0"/>
          </a:xfrm>
          <a:prstGeom prst="line">
            <a:avLst/>
          </a:prstGeom>
        </p:spPr>
        <p:style>
          <a:lnRef idx="2">
            <a:schemeClr val="accent1"/>
          </a:lnRef>
          <a:fillRef idx="0">
            <a:srgbClr val="FFFFFF"/>
          </a:fillRef>
          <a:effectRef idx="0">
            <a:srgbClr val="FFFFFF"/>
          </a:effectRef>
          <a:fontRef idx="minor">
            <a:schemeClr val="tx1"/>
          </a:fontRef>
        </p:style>
      </p:cxnSp>
      <p:cxnSp>
        <p:nvCxnSpPr>
          <p:cNvPr id="59" name="直接连接符 58"/>
          <p:cNvCxnSpPr>
            <a:stCxn id="37" idx="3"/>
            <a:endCxn id="44" idx="1"/>
          </p:cNvCxnSpPr>
          <p:nvPr/>
        </p:nvCxnSpPr>
        <p:spPr>
          <a:xfrm>
            <a:off x="587375" y="3256915"/>
            <a:ext cx="417195" cy="0"/>
          </a:xfrm>
          <a:prstGeom prst="line">
            <a:avLst/>
          </a:prstGeom>
        </p:spPr>
        <p:style>
          <a:lnRef idx="2">
            <a:schemeClr val="accent1"/>
          </a:lnRef>
          <a:fillRef idx="0">
            <a:srgbClr val="FFFFFF"/>
          </a:fillRef>
          <a:effectRef idx="0">
            <a:srgbClr val="FFFFFF"/>
          </a:effectRef>
          <a:fontRef idx="minor">
            <a:schemeClr val="tx1"/>
          </a:fontRef>
        </p:style>
      </p:cxnSp>
      <p:cxnSp>
        <p:nvCxnSpPr>
          <p:cNvPr id="60" name="直接连接符 59"/>
          <p:cNvCxnSpPr>
            <a:stCxn id="38" idx="3"/>
            <a:endCxn id="46" idx="1"/>
          </p:cNvCxnSpPr>
          <p:nvPr/>
        </p:nvCxnSpPr>
        <p:spPr>
          <a:xfrm>
            <a:off x="587375" y="3768090"/>
            <a:ext cx="417195" cy="0"/>
          </a:xfrm>
          <a:prstGeom prst="line">
            <a:avLst/>
          </a:prstGeom>
        </p:spPr>
        <p:style>
          <a:lnRef idx="2">
            <a:schemeClr val="accent1"/>
          </a:lnRef>
          <a:fillRef idx="0">
            <a:srgbClr val="FFFFFF"/>
          </a:fillRef>
          <a:effectRef idx="0">
            <a:srgbClr val="FFFFFF"/>
          </a:effectRef>
          <a:fontRef idx="minor">
            <a:schemeClr val="tx1"/>
          </a:fontRef>
        </p:style>
      </p:cxnSp>
      <p:sp>
        <p:nvSpPr>
          <p:cNvPr id="61" name="文本框 60"/>
          <p:cNvSpPr txBox="1"/>
          <p:nvPr/>
        </p:nvSpPr>
        <p:spPr>
          <a:xfrm>
            <a:off x="981075" y="1544320"/>
            <a:ext cx="311785" cy="210185"/>
          </a:xfrm>
          <a:prstGeom prst="rect">
            <a:avLst/>
          </a:prstGeom>
          <a:noFill/>
        </p:spPr>
        <p:txBody>
          <a:bodyPr wrap="square" rtlCol="0">
            <a:noAutofit/>
          </a:bodyPr>
          <a:lstStyle/>
          <a:p>
            <a:r>
              <a:rPr lang="en-US" altLang="zh-CN"/>
              <a:t>1</a:t>
            </a:r>
          </a:p>
        </p:txBody>
      </p:sp>
      <p:sp>
        <p:nvSpPr>
          <p:cNvPr id="62" name="文本框 61"/>
          <p:cNvSpPr txBox="1"/>
          <p:nvPr/>
        </p:nvSpPr>
        <p:spPr>
          <a:xfrm>
            <a:off x="981075" y="1993265"/>
            <a:ext cx="311785" cy="210185"/>
          </a:xfrm>
          <a:prstGeom prst="rect">
            <a:avLst/>
          </a:prstGeom>
          <a:noFill/>
        </p:spPr>
        <p:txBody>
          <a:bodyPr wrap="square" rtlCol="0">
            <a:noAutofit/>
          </a:bodyPr>
          <a:lstStyle/>
          <a:p>
            <a:r>
              <a:rPr lang="en-US" altLang="zh-CN"/>
              <a:t>3</a:t>
            </a:r>
          </a:p>
        </p:txBody>
      </p:sp>
      <p:sp>
        <p:nvSpPr>
          <p:cNvPr id="63" name="文本框 62"/>
          <p:cNvSpPr txBox="1"/>
          <p:nvPr/>
        </p:nvSpPr>
        <p:spPr>
          <a:xfrm>
            <a:off x="981075" y="2445385"/>
            <a:ext cx="311785" cy="210185"/>
          </a:xfrm>
          <a:prstGeom prst="rect">
            <a:avLst/>
          </a:prstGeom>
          <a:noFill/>
        </p:spPr>
        <p:txBody>
          <a:bodyPr wrap="square" rtlCol="0">
            <a:noAutofit/>
          </a:bodyPr>
          <a:lstStyle/>
          <a:p>
            <a:r>
              <a:rPr lang="en-US" altLang="zh-CN"/>
              <a:t>4</a:t>
            </a:r>
          </a:p>
        </p:txBody>
      </p:sp>
      <p:sp>
        <p:nvSpPr>
          <p:cNvPr id="64" name="文本框 63"/>
          <p:cNvSpPr txBox="1"/>
          <p:nvPr/>
        </p:nvSpPr>
        <p:spPr>
          <a:xfrm>
            <a:off x="923925" y="3077210"/>
            <a:ext cx="601980" cy="210185"/>
          </a:xfrm>
          <a:prstGeom prst="rect">
            <a:avLst/>
          </a:prstGeom>
          <a:noFill/>
        </p:spPr>
        <p:txBody>
          <a:bodyPr wrap="square" rtlCol="0">
            <a:noAutofit/>
          </a:bodyPr>
          <a:lstStyle/>
          <a:p>
            <a:r>
              <a:rPr lang="en-US" altLang="zh-CN"/>
              <a:t>23</a:t>
            </a:r>
          </a:p>
        </p:txBody>
      </p:sp>
      <p:sp>
        <p:nvSpPr>
          <p:cNvPr id="65" name="文本框 64"/>
          <p:cNvSpPr txBox="1"/>
          <p:nvPr/>
        </p:nvSpPr>
        <p:spPr>
          <a:xfrm>
            <a:off x="923925" y="3557905"/>
            <a:ext cx="601980" cy="210185"/>
          </a:xfrm>
          <a:prstGeom prst="rect">
            <a:avLst/>
          </a:prstGeom>
          <a:noFill/>
        </p:spPr>
        <p:txBody>
          <a:bodyPr wrap="square" rtlCol="0">
            <a:noAutofit/>
          </a:bodyPr>
          <a:lstStyle/>
          <a:p>
            <a:r>
              <a:rPr lang="en-US" altLang="zh-CN"/>
              <a:t>25</a:t>
            </a:r>
          </a:p>
        </p:txBody>
      </p:sp>
      <p:pic>
        <p:nvPicPr>
          <p:cNvPr id="66" name="图片 65"/>
          <p:cNvPicPr>
            <a:picLocks noChangeAspect="1"/>
          </p:cNvPicPr>
          <p:nvPr/>
        </p:nvPicPr>
        <p:blipFill>
          <a:blip r:embed="rId17"/>
          <a:srcRect l="217" t="684" r="4717" b="79817"/>
          <a:stretch>
            <a:fillRect/>
          </a:stretch>
        </p:blipFill>
        <p:spPr>
          <a:xfrm>
            <a:off x="3417570" y="4980305"/>
            <a:ext cx="5462270" cy="742315"/>
          </a:xfrm>
          <a:prstGeom prst="rect">
            <a:avLst/>
          </a:prstGeom>
        </p:spPr>
      </p:pic>
      <p:cxnSp>
        <p:nvCxnSpPr>
          <p:cNvPr id="67" name="直接箭头连接符 66"/>
          <p:cNvCxnSpPr>
            <a:stCxn id="45" idx="2"/>
            <a:endCxn id="66" idx="0"/>
          </p:cNvCxnSpPr>
          <p:nvPr/>
        </p:nvCxnSpPr>
        <p:spPr>
          <a:xfrm flipH="1">
            <a:off x="6148705" y="3331845"/>
            <a:ext cx="1229360" cy="16484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8" name="文本框 67"/>
          <p:cNvSpPr txBox="1"/>
          <p:nvPr/>
        </p:nvSpPr>
        <p:spPr>
          <a:xfrm>
            <a:off x="6932930" y="3899535"/>
            <a:ext cx="795020" cy="673735"/>
          </a:xfrm>
          <a:prstGeom prst="rect">
            <a:avLst/>
          </a:prstGeom>
          <a:noFill/>
        </p:spPr>
        <p:txBody>
          <a:bodyPr wrap="square" rtlCol="0">
            <a:noAutofit/>
          </a:bodyPr>
          <a:lstStyle/>
          <a:p>
            <a:r>
              <a:rPr lang="zh-CN" altLang="en-US" sz="1600">
                <a:solidFill>
                  <a:schemeClr val="accent2"/>
                </a:solidFill>
              </a:rPr>
              <a:t>结果</a:t>
            </a:r>
          </a:p>
          <a:p>
            <a:r>
              <a:rPr lang="zh-CN" altLang="en-US" sz="1600">
                <a:solidFill>
                  <a:schemeClr val="accent2"/>
                </a:solidFill>
              </a:rPr>
              <a:t>示例</a:t>
            </a:r>
          </a:p>
        </p:txBody>
      </p:sp>
      <p:pic>
        <p:nvPicPr>
          <p:cNvPr id="6" name="图片 5"/>
          <p:cNvPicPr>
            <a:picLocks noChangeAspect="1"/>
          </p:cNvPicPr>
          <p:nvPr/>
        </p:nvPicPr>
        <p:blipFill>
          <a:blip r:embed="rId18"/>
          <a:stretch>
            <a:fillRect/>
          </a:stretch>
        </p:blipFill>
        <p:spPr>
          <a:xfrm>
            <a:off x="1979295" y="1443355"/>
            <a:ext cx="4864735" cy="682625"/>
          </a:xfrm>
          <a:prstGeom prst="rect">
            <a:avLst/>
          </a:prstGeom>
        </p:spPr>
      </p:pic>
      <p:sp>
        <p:nvSpPr>
          <p:cNvPr id="7" name="文本框 6"/>
          <p:cNvSpPr txBox="1"/>
          <p:nvPr/>
        </p:nvSpPr>
        <p:spPr>
          <a:xfrm>
            <a:off x="1979295" y="1291590"/>
            <a:ext cx="1483360" cy="337185"/>
          </a:xfrm>
          <a:prstGeom prst="rect">
            <a:avLst/>
          </a:prstGeom>
          <a:noFill/>
        </p:spPr>
        <p:txBody>
          <a:bodyPr wrap="square" rtlCol="0">
            <a:spAutoFit/>
          </a:bodyPr>
          <a:lstStyle/>
          <a:p>
            <a:r>
              <a:rPr lang="zh-CN" altLang="en-US" sz="1600" b="1"/>
              <a:t>原始序列</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50750"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rPr>
              <a:t>寡糖序列特征提取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7</a:t>
            </a:fld>
            <a:endParaRPr lang="zh-CN" altLang="en-US" sz="825"/>
          </a:p>
        </p:txBody>
      </p:sp>
      <p:sp>
        <p:nvSpPr>
          <p:cNvPr id="4" name="文本框 3"/>
          <p:cNvSpPr txBox="1"/>
          <p:nvPr/>
        </p:nvSpPr>
        <p:spPr>
          <a:xfrm>
            <a:off x="283777" y="893061"/>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寡糖特征提取的必要性</a:t>
            </a:r>
          </a:p>
        </p:txBody>
      </p:sp>
      <p:sp>
        <p:nvSpPr>
          <p:cNvPr id="5" name="文本框 4"/>
          <p:cNvSpPr txBox="1"/>
          <p:nvPr/>
        </p:nvSpPr>
        <p:spPr>
          <a:xfrm>
            <a:off x="283845" y="892810"/>
            <a:ext cx="8195945" cy="5046345"/>
          </a:xfrm>
          <a:prstGeom prst="rect">
            <a:avLst/>
          </a:prstGeom>
        </p:spPr>
        <p:txBody>
          <a:bodyPr wrap="square">
            <a:noAutofit/>
          </a:bodyPr>
          <a:lstStyle/>
          <a:p>
            <a:pPr>
              <a:lnSpc>
                <a:spcPct val="230000"/>
              </a:lnSpc>
            </a:pPr>
            <a:r>
              <a:rPr lang="zh-CN" altLang="en-US" sz="1600" dirty="0">
                <a:latin typeface="微软雅黑" panose="020B0503020204020204" pitchFamily="34" charset="-122"/>
                <a:ea typeface="微软雅黑" panose="020B0503020204020204" pitchFamily="34" charset="-122"/>
              </a:rPr>
              <a:t>寡糖不能像蛋白质序列一样，直接通过简单的字母表示，包含许多复杂结构：</a:t>
            </a:r>
          </a:p>
          <a:p>
            <a:pPr>
              <a:lnSpc>
                <a:spcPct val="17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）寡糖由单糖组成，每种单糖还分为</a:t>
            </a:r>
            <a:r>
              <a:rPr lang="en-US" altLang="zh-CN" sz="1600" dirty="0">
                <a:latin typeface="微软雅黑" panose="020B0503020204020204" pitchFamily="34" charset="-122"/>
                <a:ea typeface="微软雅黑" panose="020B0503020204020204" pitchFamily="34" charset="-122"/>
              </a:rPr>
              <a:t>α</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β</a:t>
            </a:r>
            <a:r>
              <a:rPr lang="zh-CN" altLang="en-US" sz="1600" dirty="0">
                <a:latin typeface="微软雅黑" panose="020B0503020204020204" pitchFamily="34" charset="-122"/>
                <a:ea typeface="微软雅黑" panose="020B0503020204020204" pitchFamily="34" charset="-122"/>
              </a:rPr>
              <a:t>构象，同时一些单糖</a:t>
            </a:r>
            <a:r>
              <a:rPr lang="zh-CN" altLang="en-US" sz="1600" dirty="0">
                <a:latin typeface="微软雅黑" panose="020B0503020204020204" pitchFamily="34" charset="-122"/>
                <a:ea typeface="微软雅黑" panose="020B0503020204020204" pitchFamily="34" charset="-122"/>
                <a:sym typeface="+mn-ea"/>
              </a:rPr>
              <a:t>还具</a:t>
            </a:r>
            <a:r>
              <a:rPr lang="zh-CN" altLang="en-US" sz="1600" dirty="0">
                <a:latin typeface="微软雅黑" panose="020B0503020204020204" pitchFamily="34" charset="-122"/>
                <a:ea typeface="微软雅黑" panose="020B0503020204020204" pitchFamily="34" charset="-122"/>
              </a:rPr>
              <a:t>有特殊结构，导致单糖的种类众多</a:t>
            </a:r>
          </a:p>
          <a:p>
            <a:pPr>
              <a:lnSpc>
                <a:spcPct val="170000"/>
              </a:lnSpc>
            </a:pPr>
            <a:r>
              <a:rPr lang="en-US" altLang="zh-CN" sz="1600" dirty="0">
                <a:latin typeface="微软雅黑" panose="020B0503020204020204" pitchFamily="34" charset="-122"/>
                <a:ea typeface="微软雅黑" panose="020B0503020204020204" pitchFamily="34" charset="-122"/>
              </a:rPr>
              <a:t>2）连接单糖的糖苷键可以连接在两个单糖的不同号碳原子上，</a:t>
            </a:r>
            <a:r>
              <a:rPr lang="zh-CN" altLang="en-US" sz="1600" dirty="0">
                <a:solidFill>
                  <a:schemeClr val="tx1"/>
                </a:solidFill>
                <a:latin typeface="微软雅黑" panose="020B0503020204020204" pitchFamily="34" charset="-122"/>
                <a:ea typeface="微软雅黑" panose="020B0503020204020204" pitchFamily="34" charset="-122"/>
              </a:rPr>
              <a:t>同时寡糖还可以具有许多条支链，导致结构多样性</a:t>
            </a:r>
            <a:endParaRPr lang="en-US" altLang="zh-CN" sz="1600" dirty="0">
              <a:latin typeface="微软雅黑" panose="020B0503020204020204" pitchFamily="34" charset="-122"/>
              <a:ea typeface="微软雅黑" panose="020B0503020204020204" pitchFamily="34" charset="-122"/>
            </a:endParaRPr>
          </a:p>
          <a:p>
            <a:pPr>
              <a:lnSpc>
                <a:spcPct val="230000"/>
              </a:lnSpc>
            </a:pPr>
            <a:endParaRPr lang="zh-CN" altLang="en-US" sz="1600" dirty="0">
              <a:latin typeface="微软雅黑" panose="020B0503020204020204" pitchFamily="34" charset="-122"/>
              <a:ea typeface="微软雅黑" panose="020B0503020204020204" pitchFamily="34" charset="-122"/>
            </a:endParaRPr>
          </a:p>
          <a:p>
            <a:pPr>
              <a:lnSpc>
                <a:spcPct val="230000"/>
              </a:lnSpc>
            </a:pPr>
            <a:endParaRPr lang="zh-CN" altLang="en-US" sz="1600" dirty="0">
              <a:latin typeface="微软雅黑" panose="020B0503020204020204" pitchFamily="34" charset="-122"/>
              <a:ea typeface="微软雅黑" panose="020B0503020204020204" pitchFamily="34" charset="-122"/>
            </a:endParaRPr>
          </a:p>
          <a:p>
            <a:pPr>
              <a:lnSpc>
                <a:spcPct val="230000"/>
              </a:lnSpc>
            </a:pPr>
            <a:endParaRPr lang="zh-CN" altLang="en-US" sz="1600" dirty="0">
              <a:latin typeface="微软雅黑" panose="020B0503020204020204" pitchFamily="34" charset="-122"/>
              <a:ea typeface="微软雅黑" panose="020B0503020204020204" pitchFamily="34" charset="-122"/>
            </a:endParaRPr>
          </a:p>
          <a:p>
            <a:pPr>
              <a:lnSpc>
                <a:spcPct val="230000"/>
              </a:lnSpc>
            </a:pPr>
            <a:endParaRPr lang="zh-CN" altLang="en-US" sz="1600" dirty="0">
              <a:latin typeface="微软雅黑" panose="020B0503020204020204" pitchFamily="34" charset="-122"/>
              <a:ea typeface="微软雅黑" panose="020B0503020204020204" pitchFamily="34" charset="-122"/>
            </a:endParaRPr>
          </a:p>
          <a:p>
            <a:pPr>
              <a:lnSpc>
                <a:spcPct val="230000"/>
              </a:lnSpc>
            </a:pPr>
            <a:r>
              <a:rPr lang="zh-CN" altLang="en-US" sz="1600" dirty="0">
                <a:latin typeface="微软雅黑" panose="020B0503020204020204" pitchFamily="34" charset="-122"/>
                <a:ea typeface="微软雅黑" panose="020B0503020204020204" pitchFamily="34" charset="-122"/>
              </a:rPr>
              <a:t>因此对寡糖进行编码和特征提取是必要的</a:t>
            </a:r>
          </a:p>
        </p:txBody>
      </p:sp>
      <p:sp>
        <p:nvSpPr>
          <p:cNvPr id="14" name="文本框 13"/>
          <p:cNvSpPr txBox="1"/>
          <p:nvPr/>
        </p:nvSpPr>
        <p:spPr>
          <a:xfrm>
            <a:off x="283845" y="3122295"/>
            <a:ext cx="7836535" cy="306705"/>
          </a:xfrm>
          <a:prstGeom prst="rect">
            <a:avLst/>
          </a:prstGeom>
          <a:noFill/>
        </p:spPr>
        <p:txBody>
          <a:bodyPr wrap="square" rtlCol="0" anchor="t">
            <a:spAutoFit/>
          </a:bodyPr>
          <a:lstStyle/>
          <a:p>
            <a:r>
              <a:rPr lang="en-US" altLang="zh-CN" sz="1400"/>
              <a:t>eg</a:t>
            </a:r>
            <a:r>
              <a:rPr lang="zh-CN" altLang="en-US" sz="1400"/>
              <a:t>：Neu5Aca2-6Galb1-4GlcNAcb1-2Mana1-3(Mana1-6)Manb1-4GlcNAcb1-4GlcNAc</a:t>
            </a:r>
          </a:p>
        </p:txBody>
      </p:sp>
      <p:sp>
        <p:nvSpPr>
          <p:cNvPr id="17" name="文本框 16"/>
          <p:cNvSpPr txBox="1"/>
          <p:nvPr/>
        </p:nvSpPr>
        <p:spPr>
          <a:xfrm>
            <a:off x="368935" y="3446145"/>
            <a:ext cx="4572000" cy="306705"/>
          </a:xfrm>
          <a:prstGeom prst="rect">
            <a:avLst/>
          </a:prstGeom>
          <a:noFill/>
        </p:spPr>
        <p:txBody>
          <a:bodyPr wrap="square" rtlCol="0" anchor="t">
            <a:spAutoFit/>
          </a:bodyPr>
          <a:lstStyle/>
          <a:p>
            <a:r>
              <a:rPr lang="zh-CN" altLang="en-US" sz="1400"/>
              <a:t>这里使用</a:t>
            </a:r>
            <a:r>
              <a:rPr lang="en-US" altLang="zh-CN" sz="1400"/>
              <a:t>SNFG</a:t>
            </a:r>
            <a:r>
              <a:rPr lang="zh-CN" altLang="en-US" sz="1400"/>
              <a:t>来表示每种单糖：</a:t>
            </a:r>
          </a:p>
        </p:txBody>
      </p:sp>
      <p:sp>
        <p:nvSpPr>
          <p:cNvPr id="18" name="矩形 17"/>
          <p:cNvSpPr/>
          <p:nvPr/>
        </p:nvSpPr>
        <p:spPr>
          <a:xfrm>
            <a:off x="4087495" y="4665980"/>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3482975" y="4653280"/>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椭圆 19"/>
          <p:cNvSpPr/>
          <p:nvPr/>
        </p:nvSpPr>
        <p:spPr>
          <a:xfrm>
            <a:off x="2853690" y="4636770"/>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249170" y="463613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853690" y="411924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1644650" y="4636135"/>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椭圆 23"/>
          <p:cNvSpPr/>
          <p:nvPr/>
        </p:nvSpPr>
        <p:spPr>
          <a:xfrm>
            <a:off x="1023620" y="4610100"/>
            <a:ext cx="273685" cy="26479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菱形 24"/>
          <p:cNvSpPr/>
          <p:nvPr/>
        </p:nvSpPr>
        <p:spPr>
          <a:xfrm>
            <a:off x="368935" y="4575810"/>
            <a:ext cx="323850" cy="328930"/>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6" name="直接连接符 25"/>
          <p:cNvCxnSpPr>
            <a:stCxn id="22" idx="4"/>
            <a:endCxn id="20" idx="0"/>
          </p:cNvCxnSpPr>
          <p:nvPr/>
        </p:nvCxnSpPr>
        <p:spPr>
          <a:xfrm>
            <a:off x="2994660" y="4375150"/>
            <a:ext cx="0" cy="261620"/>
          </a:xfrm>
          <a:prstGeom prst="line">
            <a:avLst/>
          </a:prstGeom>
        </p:spPr>
        <p:style>
          <a:lnRef idx="2">
            <a:schemeClr val="accent1"/>
          </a:lnRef>
          <a:fillRef idx="0">
            <a:srgbClr val="FFFFFF"/>
          </a:fillRef>
          <a:effectRef idx="0">
            <a:srgbClr val="FFFFFF"/>
          </a:effectRef>
          <a:fontRef idx="minor">
            <a:schemeClr val="tx1"/>
          </a:fontRef>
        </p:style>
      </p:cxnSp>
      <p:cxnSp>
        <p:nvCxnSpPr>
          <p:cNvPr id="27" name="直接连接符 26"/>
          <p:cNvCxnSpPr>
            <a:stCxn id="25" idx="3"/>
            <a:endCxn id="24" idx="2"/>
          </p:cNvCxnSpPr>
          <p:nvPr/>
        </p:nvCxnSpPr>
        <p:spPr>
          <a:xfrm>
            <a:off x="692785" y="4740275"/>
            <a:ext cx="330835" cy="2540"/>
          </a:xfrm>
          <a:prstGeom prst="line">
            <a:avLst/>
          </a:prstGeom>
        </p:spPr>
        <p:style>
          <a:lnRef idx="2">
            <a:schemeClr val="accent1"/>
          </a:lnRef>
          <a:fillRef idx="0">
            <a:srgbClr val="FFFFFF"/>
          </a:fillRef>
          <a:effectRef idx="0">
            <a:srgbClr val="FFFFFF"/>
          </a:effectRef>
          <a:fontRef idx="minor">
            <a:schemeClr val="tx1"/>
          </a:fontRef>
        </p:style>
      </p:cxnSp>
      <p:cxnSp>
        <p:nvCxnSpPr>
          <p:cNvPr id="28" name="直接连接符 27"/>
          <p:cNvCxnSpPr>
            <a:stCxn id="24" idx="6"/>
            <a:endCxn id="23" idx="1"/>
          </p:cNvCxnSpPr>
          <p:nvPr/>
        </p:nvCxnSpPr>
        <p:spPr>
          <a:xfrm>
            <a:off x="1297305" y="4742815"/>
            <a:ext cx="347345" cy="12700"/>
          </a:xfrm>
          <a:prstGeom prst="line">
            <a:avLst/>
          </a:prstGeom>
        </p:spPr>
        <p:style>
          <a:lnRef idx="2">
            <a:schemeClr val="accent1"/>
          </a:lnRef>
          <a:fillRef idx="0">
            <a:srgbClr val="FFFFFF"/>
          </a:fillRef>
          <a:effectRef idx="0">
            <a:srgbClr val="FFFFFF"/>
          </a:effectRef>
          <a:fontRef idx="minor">
            <a:schemeClr val="tx1"/>
          </a:fontRef>
        </p:style>
      </p:cxnSp>
      <p:cxnSp>
        <p:nvCxnSpPr>
          <p:cNvPr id="29" name="直接连接符 28"/>
          <p:cNvCxnSpPr>
            <a:stCxn id="23" idx="3"/>
            <a:endCxn id="21" idx="2"/>
          </p:cNvCxnSpPr>
          <p:nvPr/>
        </p:nvCxnSpPr>
        <p:spPr>
          <a:xfrm>
            <a:off x="1918335" y="4755515"/>
            <a:ext cx="330835" cy="8890"/>
          </a:xfrm>
          <a:prstGeom prst="line">
            <a:avLst/>
          </a:prstGeom>
        </p:spPr>
        <p:style>
          <a:lnRef idx="2">
            <a:schemeClr val="accent1"/>
          </a:lnRef>
          <a:fillRef idx="0">
            <a:srgbClr val="FFFFFF"/>
          </a:fillRef>
          <a:effectRef idx="0">
            <a:srgbClr val="FFFFFF"/>
          </a:effectRef>
          <a:fontRef idx="minor">
            <a:schemeClr val="tx1"/>
          </a:fontRef>
        </p:style>
      </p:cxnSp>
      <p:cxnSp>
        <p:nvCxnSpPr>
          <p:cNvPr id="30" name="直接连接符 29"/>
          <p:cNvCxnSpPr>
            <a:stCxn id="21" idx="6"/>
            <a:endCxn id="20" idx="2"/>
          </p:cNvCxnSpPr>
          <p:nvPr/>
        </p:nvCxnSpPr>
        <p:spPr>
          <a:xfrm>
            <a:off x="2531110" y="4764405"/>
            <a:ext cx="322580" cy="635"/>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连接符 30"/>
          <p:cNvCxnSpPr>
            <a:stCxn id="20" idx="6"/>
            <a:endCxn id="19" idx="1"/>
          </p:cNvCxnSpPr>
          <p:nvPr/>
        </p:nvCxnSpPr>
        <p:spPr>
          <a:xfrm>
            <a:off x="3135630" y="4765040"/>
            <a:ext cx="347345" cy="7620"/>
          </a:xfrm>
          <a:prstGeom prst="line">
            <a:avLst/>
          </a:prstGeom>
        </p:spPr>
        <p:style>
          <a:lnRef idx="2">
            <a:schemeClr val="accent1"/>
          </a:lnRef>
          <a:fillRef idx="0">
            <a:srgbClr val="FFFFFF"/>
          </a:fillRef>
          <a:effectRef idx="0">
            <a:srgbClr val="FFFFFF"/>
          </a:effectRef>
          <a:fontRef idx="minor">
            <a:schemeClr val="tx1"/>
          </a:fontRef>
        </p:style>
      </p:cxnSp>
      <p:cxnSp>
        <p:nvCxnSpPr>
          <p:cNvPr id="32" name="直接连接符 31"/>
          <p:cNvCxnSpPr>
            <a:stCxn id="19" idx="3"/>
            <a:endCxn id="18" idx="1"/>
          </p:cNvCxnSpPr>
          <p:nvPr/>
        </p:nvCxnSpPr>
        <p:spPr>
          <a:xfrm>
            <a:off x="3756660" y="4772660"/>
            <a:ext cx="330835" cy="12700"/>
          </a:xfrm>
          <a:prstGeom prst="line">
            <a:avLst/>
          </a:prstGeom>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596900" y="4527550"/>
            <a:ext cx="521970" cy="245110"/>
          </a:xfrm>
          <a:prstGeom prst="rect">
            <a:avLst/>
          </a:prstGeom>
          <a:noFill/>
        </p:spPr>
        <p:txBody>
          <a:bodyPr wrap="square" rtlCol="0">
            <a:spAutoFit/>
          </a:bodyPr>
          <a:lstStyle/>
          <a:p>
            <a:r>
              <a:rPr lang="en-US" altLang="zh-CN" sz="1000"/>
              <a:t>α2-6</a:t>
            </a:r>
          </a:p>
        </p:txBody>
      </p:sp>
      <p:sp>
        <p:nvSpPr>
          <p:cNvPr id="35" name="文本框 34"/>
          <p:cNvSpPr txBox="1"/>
          <p:nvPr/>
        </p:nvSpPr>
        <p:spPr>
          <a:xfrm>
            <a:off x="1257300" y="4510405"/>
            <a:ext cx="521970" cy="245110"/>
          </a:xfrm>
          <a:prstGeom prst="rect">
            <a:avLst/>
          </a:prstGeom>
          <a:noFill/>
        </p:spPr>
        <p:txBody>
          <a:bodyPr wrap="square" rtlCol="0">
            <a:spAutoFit/>
          </a:bodyPr>
          <a:lstStyle/>
          <a:p>
            <a:r>
              <a:rPr lang="en-US" altLang="zh-CN" sz="1000"/>
              <a:t>β1-4</a:t>
            </a:r>
          </a:p>
        </p:txBody>
      </p:sp>
      <p:sp>
        <p:nvSpPr>
          <p:cNvPr id="36" name="文本框 35"/>
          <p:cNvSpPr txBox="1"/>
          <p:nvPr/>
        </p:nvSpPr>
        <p:spPr>
          <a:xfrm>
            <a:off x="1885315" y="4540250"/>
            <a:ext cx="521970" cy="245110"/>
          </a:xfrm>
          <a:prstGeom prst="rect">
            <a:avLst/>
          </a:prstGeom>
          <a:noFill/>
        </p:spPr>
        <p:txBody>
          <a:bodyPr wrap="square" rtlCol="0">
            <a:spAutoFit/>
          </a:bodyPr>
          <a:lstStyle/>
          <a:p>
            <a:r>
              <a:rPr lang="en-US" altLang="zh-CN" sz="1000"/>
              <a:t>β1-2</a:t>
            </a:r>
          </a:p>
        </p:txBody>
      </p:sp>
      <p:sp>
        <p:nvSpPr>
          <p:cNvPr id="37" name="文本框 36"/>
          <p:cNvSpPr txBox="1"/>
          <p:nvPr/>
        </p:nvSpPr>
        <p:spPr>
          <a:xfrm>
            <a:off x="2444115" y="4540250"/>
            <a:ext cx="521970" cy="245110"/>
          </a:xfrm>
          <a:prstGeom prst="rect">
            <a:avLst/>
          </a:prstGeom>
          <a:noFill/>
        </p:spPr>
        <p:txBody>
          <a:bodyPr wrap="square" rtlCol="0">
            <a:spAutoFit/>
          </a:bodyPr>
          <a:lstStyle/>
          <a:p>
            <a:r>
              <a:rPr lang="en-US" altLang="zh-CN" sz="1000"/>
              <a:t>α1-3</a:t>
            </a:r>
          </a:p>
        </p:txBody>
      </p:sp>
      <p:sp>
        <p:nvSpPr>
          <p:cNvPr id="38" name="文本框 37"/>
          <p:cNvSpPr txBox="1"/>
          <p:nvPr/>
        </p:nvSpPr>
        <p:spPr>
          <a:xfrm>
            <a:off x="3002915" y="4364990"/>
            <a:ext cx="521970" cy="245110"/>
          </a:xfrm>
          <a:prstGeom prst="rect">
            <a:avLst/>
          </a:prstGeom>
          <a:noFill/>
        </p:spPr>
        <p:txBody>
          <a:bodyPr wrap="square" rtlCol="0">
            <a:spAutoFit/>
          </a:bodyPr>
          <a:lstStyle/>
          <a:p>
            <a:r>
              <a:rPr lang="en-US" altLang="zh-CN" sz="1000"/>
              <a:t>α1-6</a:t>
            </a:r>
          </a:p>
        </p:txBody>
      </p:sp>
      <p:sp>
        <p:nvSpPr>
          <p:cNvPr id="39" name="文本框 38"/>
          <p:cNvSpPr txBox="1"/>
          <p:nvPr/>
        </p:nvSpPr>
        <p:spPr>
          <a:xfrm>
            <a:off x="3114675" y="4527550"/>
            <a:ext cx="521970" cy="245110"/>
          </a:xfrm>
          <a:prstGeom prst="rect">
            <a:avLst/>
          </a:prstGeom>
          <a:noFill/>
        </p:spPr>
        <p:txBody>
          <a:bodyPr wrap="square" rtlCol="0">
            <a:spAutoFit/>
          </a:bodyPr>
          <a:lstStyle/>
          <a:p>
            <a:r>
              <a:rPr lang="en-US" altLang="zh-CN" sz="1000"/>
              <a:t>β1-4</a:t>
            </a:r>
          </a:p>
        </p:txBody>
      </p:sp>
      <p:sp>
        <p:nvSpPr>
          <p:cNvPr id="40" name="文本框 39"/>
          <p:cNvSpPr txBox="1"/>
          <p:nvPr/>
        </p:nvSpPr>
        <p:spPr>
          <a:xfrm>
            <a:off x="3661410" y="4519930"/>
            <a:ext cx="521970" cy="245110"/>
          </a:xfrm>
          <a:prstGeom prst="rect">
            <a:avLst/>
          </a:prstGeom>
          <a:noFill/>
        </p:spPr>
        <p:txBody>
          <a:bodyPr wrap="square" rtlCol="0">
            <a:spAutoFit/>
          </a:bodyPr>
          <a:lstStyle/>
          <a:p>
            <a:r>
              <a:rPr lang="en-US" altLang="zh-CN" sz="1000"/>
              <a:t>β1-4</a:t>
            </a:r>
          </a:p>
        </p:txBody>
      </p:sp>
      <p:sp>
        <p:nvSpPr>
          <p:cNvPr id="41" name="菱形 40"/>
          <p:cNvSpPr/>
          <p:nvPr/>
        </p:nvSpPr>
        <p:spPr>
          <a:xfrm>
            <a:off x="5541010" y="3942715"/>
            <a:ext cx="323850" cy="328930"/>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文本框 41"/>
          <p:cNvSpPr txBox="1"/>
          <p:nvPr/>
        </p:nvSpPr>
        <p:spPr>
          <a:xfrm>
            <a:off x="6041390" y="3992245"/>
            <a:ext cx="1061085" cy="306705"/>
          </a:xfrm>
          <a:prstGeom prst="rect">
            <a:avLst/>
          </a:prstGeom>
          <a:noFill/>
        </p:spPr>
        <p:txBody>
          <a:bodyPr wrap="square" rtlCol="0" anchor="t">
            <a:spAutoFit/>
          </a:bodyPr>
          <a:lstStyle/>
          <a:p>
            <a:r>
              <a:rPr lang="zh-CN" altLang="en-US" sz="1400">
                <a:sym typeface="+mn-ea"/>
              </a:rPr>
              <a:t>Neu5Ac</a:t>
            </a:r>
          </a:p>
        </p:txBody>
      </p:sp>
      <p:sp>
        <p:nvSpPr>
          <p:cNvPr id="44" name="椭圆 43"/>
          <p:cNvSpPr/>
          <p:nvPr/>
        </p:nvSpPr>
        <p:spPr>
          <a:xfrm>
            <a:off x="5541010" y="4439920"/>
            <a:ext cx="273685" cy="26479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文本框 44"/>
          <p:cNvSpPr txBox="1"/>
          <p:nvPr/>
        </p:nvSpPr>
        <p:spPr>
          <a:xfrm>
            <a:off x="6120765" y="4439920"/>
            <a:ext cx="624205" cy="306705"/>
          </a:xfrm>
          <a:prstGeom prst="rect">
            <a:avLst/>
          </a:prstGeom>
          <a:noFill/>
        </p:spPr>
        <p:txBody>
          <a:bodyPr wrap="square" rtlCol="0" anchor="t">
            <a:spAutoFit/>
          </a:bodyPr>
          <a:lstStyle/>
          <a:p>
            <a:r>
              <a:rPr lang="zh-CN" altLang="en-US" sz="1400">
                <a:sym typeface="+mn-ea"/>
              </a:rPr>
              <a:t>Gal</a:t>
            </a:r>
          </a:p>
        </p:txBody>
      </p:sp>
      <p:sp>
        <p:nvSpPr>
          <p:cNvPr id="46" name="矩形 45"/>
          <p:cNvSpPr/>
          <p:nvPr/>
        </p:nvSpPr>
        <p:spPr>
          <a:xfrm>
            <a:off x="5591175" y="4911090"/>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nvSpPr>
        <p:spPr>
          <a:xfrm>
            <a:off x="5589270" y="5335270"/>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文本框 48"/>
          <p:cNvSpPr txBox="1"/>
          <p:nvPr/>
        </p:nvSpPr>
        <p:spPr>
          <a:xfrm>
            <a:off x="6120765" y="5290185"/>
            <a:ext cx="548640" cy="306705"/>
          </a:xfrm>
          <a:prstGeom prst="rect">
            <a:avLst/>
          </a:prstGeom>
          <a:noFill/>
        </p:spPr>
        <p:txBody>
          <a:bodyPr wrap="square" rtlCol="0" anchor="t">
            <a:spAutoFit/>
          </a:bodyPr>
          <a:lstStyle/>
          <a:p>
            <a:r>
              <a:rPr lang="zh-CN" altLang="en-US" sz="1400">
                <a:sym typeface="+mn-ea"/>
              </a:rPr>
              <a:t>Man</a:t>
            </a:r>
          </a:p>
        </p:txBody>
      </p:sp>
      <p:sp>
        <p:nvSpPr>
          <p:cNvPr id="47" name="文本框 46"/>
          <p:cNvSpPr txBox="1"/>
          <p:nvPr/>
        </p:nvSpPr>
        <p:spPr>
          <a:xfrm>
            <a:off x="6041390" y="4862830"/>
            <a:ext cx="975360" cy="306705"/>
          </a:xfrm>
          <a:prstGeom prst="rect">
            <a:avLst/>
          </a:prstGeom>
          <a:noFill/>
        </p:spPr>
        <p:txBody>
          <a:bodyPr wrap="square" rtlCol="0" anchor="t">
            <a:spAutoFit/>
          </a:bodyPr>
          <a:lstStyle/>
          <a:p>
            <a:r>
              <a:rPr lang="zh-CN" altLang="en-US" sz="1400">
                <a:sym typeface="+mn-ea"/>
              </a:rPr>
              <a:t>GlcNAc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99388"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寡糖序列特征提取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8</a:t>
            </a:fld>
            <a:endParaRPr lang="zh-CN" altLang="en-US" sz="825"/>
          </a:p>
        </p:txBody>
      </p:sp>
      <p:sp>
        <p:nvSpPr>
          <p:cNvPr id="5" name="文本框 4"/>
          <p:cNvSpPr txBox="1"/>
          <p:nvPr/>
        </p:nvSpPr>
        <p:spPr>
          <a:xfrm>
            <a:off x="283702" y="1793395"/>
            <a:ext cx="2297420" cy="58356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对糖链进行格式统一</a:t>
            </a:r>
          </a:p>
          <a:p>
            <a:endParaRPr lang="zh-CN" altLang="en-US" sz="1600" dirty="0">
              <a:latin typeface="微软雅黑" panose="020B0503020204020204" pitchFamily="34" charset="-122"/>
              <a:ea typeface="微软雅黑" panose="020B0503020204020204" pitchFamily="34" charset="-122"/>
            </a:endParaRPr>
          </a:p>
        </p:txBody>
      </p:sp>
      <p:sp>
        <p:nvSpPr>
          <p:cNvPr id="6" name="箭头: 下 5"/>
          <p:cNvSpPr/>
          <p:nvPr/>
        </p:nvSpPr>
        <p:spPr>
          <a:xfrm rot="16200000" flipH="1">
            <a:off x="2722394" y="1669752"/>
            <a:ext cx="224274" cy="6163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61560" y="1792988"/>
            <a:ext cx="2386803" cy="368300"/>
          </a:xfrm>
          <a:prstGeom prst="rect">
            <a:avLst/>
          </a:prstGeom>
          <a:noFill/>
        </p:spPr>
        <p:txBody>
          <a:bodyPr wrap="square" rtlCol="0">
            <a:spAutoFit/>
          </a:bodyPr>
          <a:lstStyle/>
          <a:p>
            <a:r>
              <a:rPr lang="zh-CN" altLang="en-US" dirty="0">
                <a:solidFill>
                  <a:schemeClr val="tx1"/>
                </a:solidFill>
              </a:rPr>
              <a:t>构建糖节点树</a:t>
            </a:r>
          </a:p>
        </p:txBody>
      </p:sp>
      <p:sp>
        <p:nvSpPr>
          <p:cNvPr id="8" name="文本框 7"/>
          <p:cNvSpPr txBox="1"/>
          <p:nvPr/>
        </p:nvSpPr>
        <p:spPr>
          <a:xfrm>
            <a:off x="5808980" y="1793240"/>
            <a:ext cx="2739390" cy="922020"/>
          </a:xfrm>
          <a:prstGeom prst="rect">
            <a:avLst/>
          </a:prstGeom>
          <a:noFill/>
        </p:spPr>
        <p:txBody>
          <a:bodyPr wrap="square" rtlCol="0">
            <a:spAutoFit/>
          </a:bodyPr>
          <a:lstStyle/>
          <a:p>
            <a:r>
              <a:rPr lang="zh-CN" altLang="en-US" dirty="0">
                <a:solidFill>
                  <a:schemeClr val="tx1"/>
                </a:solidFill>
              </a:rPr>
              <a:t>遍历糖节点树得到糖链包含的单糖，二糖，三糖的种类和数量</a:t>
            </a:r>
          </a:p>
        </p:txBody>
      </p:sp>
      <p:sp>
        <p:nvSpPr>
          <p:cNvPr id="9" name="箭头: 下 8"/>
          <p:cNvSpPr/>
          <p:nvPr/>
        </p:nvSpPr>
        <p:spPr>
          <a:xfrm rot="16200000">
            <a:off x="5179902" y="1640778"/>
            <a:ext cx="243685" cy="6929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83777" y="893061"/>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寡糖特征提取的方法</a:t>
            </a:r>
          </a:p>
        </p:txBody>
      </p:sp>
      <p:sp>
        <p:nvSpPr>
          <p:cNvPr id="10" name="箭头: 下 8"/>
          <p:cNvSpPr/>
          <p:nvPr/>
        </p:nvSpPr>
        <p:spPr>
          <a:xfrm rot="4140000">
            <a:off x="6836855" y="2520076"/>
            <a:ext cx="212099" cy="7606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62969" y="2974584"/>
            <a:ext cx="2386802" cy="368300"/>
          </a:xfrm>
          <a:prstGeom prst="rect">
            <a:avLst/>
          </a:prstGeom>
          <a:noFill/>
        </p:spPr>
        <p:txBody>
          <a:bodyPr wrap="square" rtlCol="0">
            <a:spAutoFit/>
          </a:bodyPr>
          <a:lstStyle/>
          <a:p>
            <a:r>
              <a:rPr lang="zh-CN" altLang="en-US" dirty="0"/>
              <a:t>构建寡糖的指纹结构</a:t>
            </a:r>
          </a:p>
        </p:txBody>
      </p:sp>
      <p:sp>
        <p:nvSpPr>
          <p:cNvPr id="15" name="箭头: 下 14"/>
          <p:cNvSpPr/>
          <p:nvPr/>
        </p:nvSpPr>
        <p:spPr>
          <a:xfrm>
            <a:off x="5126990" y="3601720"/>
            <a:ext cx="243840" cy="5213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214695" y="4735578"/>
            <a:ext cx="2386803" cy="368300"/>
          </a:xfrm>
          <a:prstGeom prst="rect">
            <a:avLst/>
          </a:prstGeom>
          <a:noFill/>
        </p:spPr>
        <p:txBody>
          <a:bodyPr wrap="square" rtlCol="0">
            <a:spAutoFit/>
          </a:bodyPr>
          <a:lstStyle/>
          <a:p>
            <a:r>
              <a:rPr lang="en-US" altLang="zh-CN" dirty="0"/>
              <a:t>embedding</a:t>
            </a:r>
            <a:r>
              <a:rPr lang="zh-CN" altLang="en-US" dirty="0"/>
              <a:t>处理</a:t>
            </a:r>
          </a:p>
        </p:txBody>
      </p:sp>
      <p:sp>
        <p:nvSpPr>
          <p:cNvPr id="13" name="箭头: 下 14"/>
          <p:cNvSpPr/>
          <p:nvPr/>
        </p:nvSpPr>
        <p:spPr>
          <a:xfrm rot="5400000">
            <a:off x="3322559" y="4479064"/>
            <a:ext cx="243686" cy="8530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95020" y="4601845"/>
            <a:ext cx="1879600" cy="645160"/>
          </a:xfrm>
          <a:prstGeom prst="rect">
            <a:avLst/>
          </a:prstGeom>
          <a:noFill/>
        </p:spPr>
        <p:txBody>
          <a:bodyPr wrap="square" rtlCol="0">
            <a:spAutoFit/>
          </a:bodyPr>
          <a:lstStyle/>
          <a:p>
            <a:r>
              <a:rPr lang="zh-CN" altLang="en-US"/>
              <a:t>使用自注意力机制提取特征向量</a:t>
            </a:r>
          </a:p>
        </p:txBody>
      </p:sp>
      <p:sp>
        <p:nvSpPr>
          <p:cNvPr id="16" name="圆角矩形 15"/>
          <p:cNvSpPr/>
          <p:nvPr/>
        </p:nvSpPr>
        <p:spPr>
          <a:xfrm>
            <a:off x="212090" y="1245870"/>
            <a:ext cx="8606155" cy="222313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椭圆 16"/>
          <p:cNvSpPr/>
          <p:nvPr/>
        </p:nvSpPr>
        <p:spPr>
          <a:xfrm>
            <a:off x="795020" y="2459355"/>
            <a:ext cx="1592580" cy="887730"/>
          </a:xfrm>
          <a:prstGeom prst="ellipse">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a:t>编码</a:t>
            </a:r>
          </a:p>
        </p:txBody>
      </p:sp>
      <p:sp>
        <p:nvSpPr>
          <p:cNvPr id="21" name="圆角矩形 20"/>
          <p:cNvSpPr/>
          <p:nvPr/>
        </p:nvSpPr>
        <p:spPr>
          <a:xfrm>
            <a:off x="433070" y="4255770"/>
            <a:ext cx="7941945" cy="153797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a:p>
            <a:pPr algn="ctr"/>
            <a:endParaRPr lang="zh-CN" altLang="en-US"/>
          </a:p>
          <a:p>
            <a:pPr algn="ctr"/>
            <a:endParaRPr lang="zh-CN" altLang="en-US">
              <a:sym typeface="+mn-ea"/>
            </a:endParaRPr>
          </a:p>
          <a:p>
            <a:pPr algn="ctr"/>
            <a:r>
              <a:rPr lang="zh-CN" altLang="en-US">
                <a:sym typeface="+mn-ea"/>
              </a:rPr>
              <a:t> </a:t>
            </a:r>
            <a:r>
              <a:rPr lang="en-US" altLang="zh-CN">
                <a:sym typeface="+mn-ea"/>
              </a:rPr>
              <a:t>                                                                                     </a:t>
            </a:r>
          </a:p>
          <a:p>
            <a:pPr algn="ctr"/>
            <a:r>
              <a:rPr lang="en-US" altLang="zh-CN">
                <a:sym typeface="+mn-ea"/>
              </a:rPr>
              <a:t>                                                                                        </a:t>
            </a:r>
            <a:r>
              <a:rPr lang="zh-CN" altLang="en-US">
                <a:sym typeface="+mn-ea"/>
              </a:rPr>
              <a:t>特征提取</a:t>
            </a:r>
            <a:endParaRPr lang="zh-CN" altLang="en-US"/>
          </a:p>
          <a:p>
            <a:pPr algn="ctr"/>
            <a:endParaRPr lang="zh-CN" altLang="en-US"/>
          </a:p>
          <a:p>
            <a:pPr algn="ctr"/>
            <a:r>
              <a:rPr lang="zh-CN" altLang="en-US"/>
              <a:t> </a:t>
            </a:r>
            <a:r>
              <a:rPr lang="en-US" altLang="zh-CN"/>
              <a:t>                                                                                    </a:t>
            </a:r>
            <a:endParaRPr lang="zh-CN" altLang="en-US"/>
          </a:p>
        </p:txBody>
      </p:sp>
      <p:sp>
        <p:nvSpPr>
          <p:cNvPr id="22" name="椭圆 21"/>
          <p:cNvSpPr/>
          <p:nvPr/>
        </p:nvSpPr>
        <p:spPr>
          <a:xfrm>
            <a:off x="6334760" y="4857750"/>
            <a:ext cx="1687195" cy="894715"/>
          </a:xfrm>
          <a:prstGeom prst="ellips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344" y="316014"/>
            <a:ext cx="3999388" cy="414020"/>
          </a:xfrm>
          <a:prstGeom prst="rect">
            <a:avLst/>
          </a:prstGeom>
          <a:noFill/>
        </p:spPr>
        <p:txBody>
          <a:bodyPr wrap="square" rtlCol="0">
            <a:spAutoFit/>
          </a:bodyPr>
          <a:lstStyle/>
          <a:p>
            <a:r>
              <a:rPr lang="zh-CN" altLang="en-US" sz="2100" b="1" kern="0" spc="225" dirty="0">
                <a:solidFill>
                  <a:schemeClr val="accent1"/>
                </a:solidFill>
                <a:latin typeface="微软雅黑" panose="020B0503020204020204" pitchFamily="34" charset="-122"/>
                <a:ea typeface="微软雅黑" panose="020B0503020204020204" pitchFamily="34" charset="-122"/>
                <a:cs typeface="Cambria" panose="02040503050406030204" charset="0"/>
                <a:sym typeface="+mn-ea"/>
              </a:rPr>
              <a:t>寡糖序列特征提取</a:t>
            </a:r>
          </a:p>
        </p:txBody>
      </p:sp>
      <p:sp>
        <p:nvSpPr>
          <p:cNvPr id="3" name="灯片编号占位符 2"/>
          <p:cNvSpPr>
            <a:spLocks noGrp="1"/>
          </p:cNvSpPr>
          <p:nvPr>
            <p:ph type="sldNum" sz="quarter" idx="4"/>
          </p:nvPr>
        </p:nvSpPr>
        <p:spPr/>
        <p:txBody>
          <a:bodyPr/>
          <a:lstStyle/>
          <a:p>
            <a:fld id="{48F10FC4-DD5C-4C24-B849-D8A0B2DC9874}" type="slidenum">
              <a:rPr lang="zh-CN" altLang="en-US" sz="825" smtClean="0"/>
              <a:t>9</a:t>
            </a:fld>
            <a:endParaRPr lang="zh-CN" altLang="en-US" sz="825"/>
          </a:p>
        </p:txBody>
      </p:sp>
      <p:sp>
        <p:nvSpPr>
          <p:cNvPr id="4" name="文本框 3"/>
          <p:cNvSpPr txBox="1"/>
          <p:nvPr/>
        </p:nvSpPr>
        <p:spPr>
          <a:xfrm>
            <a:off x="53272" y="788286"/>
            <a:ext cx="7052554"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寡糖特征提取的结果</a:t>
            </a:r>
          </a:p>
        </p:txBody>
      </p:sp>
      <p:graphicFrame>
        <p:nvGraphicFramePr>
          <p:cNvPr id="5" name="表格 4"/>
          <p:cNvGraphicFramePr/>
          <p:nvPr>
            <p:custDataLst>
              <p:tags r:id="rId1"/>
            </p:custDataLst>
          </p:nvPr>
        </p:nvGraphicFramePr>
        <p:xfrm>
          <a:off x="956310" y="1316990"/>
          <a:ext cx="4442460" cy="731520"/>
        </p:xfrm>
        <a:graphic>
          <a:graphicData uri="http://schemas.openxmlformats.org/drawingml/2006/table">
            <a:tbl>
              <a:tblPr firstRow="1" bandRow="1">
                <a:tableStyleId>{5C22544A-7EE6-4342-B048-85BDC9FD1C3A}</a:tableStyleId>
              </a:tblPr>
              <a:tblGrid>
                <a:gridCol w="1110615">
                  <a:extLst>
                    <a:ext uri="{9D8B030D-6E8A-4147-A177-3AD203B41FA5}">
                      <a16:colId xmlns:a16="http://schemas.microsoft.com/office/drawing/2014/main" val="20000"/>
                    </a:ext>
                  </a:extLst>
                </a:gridCol>
                <a:gridCol w="1110615">
                  <a:extLst>
                    <a:ext uri="{9D8B030D-6E8A-4147-A177-3AD203B41FA5}">
                      <a16:colId xmlns:a16="http://schemas.microsoft.com/office/drawing/2014/main" val="20001"/>
                    </a:ext>
                  </a:extLst>
                </a:gridCol>
                <a:gridCol w="1110615">
                  <a:extLst>
                    <a:ext uri="{9D8B030D-6E8A-4147-A177-3AD203B41FA5}">
                      <a16:colId xmlns:a16="http://schemas.microsoft.com/office/drawing/2014/main" val="20002"/>
                    </a:ext>
                  </a:extLst>
                </a:gridCol>
                <a:gridCol w="1110615">
                  <a:extLst>
                    <a:ext uri="{9D8B030D-6E8A-4147-A177-3AD203B41FA5}">
                      <a16:colId xmlns:a16="http://schemas.microsoft.com/office/drawing/2014/main" val="20003"/>
                    </a:ext>
                  </a:extLst>
                </a:gridCol>
              </a:tblGrid>
              <a:tr h="365760">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extLst>
                  <a:ext uri="{0D108BD9-81ED-4DB2-BD59-A6C34878D82A}">
                    <a16:rowId xmlns:a16="http://schemas.microsoft.com/office/drawing/2014/main" val="10000"/>
                  </a:ext>
                </a:extLst>
              </a:tr>
              <a:tr h="365760">
                <a:tc>
                  <a:txBody>
                    <a:bodyPr/>
                    <a:lstStyle/>
                    <a:p>
                      <a:pPr>
                        <a:buNone/>
                      </a:pPr>
                      <a:r>
                        <a:rPr lang="en-US" altLang="zh-CN"/>
                        <a:t>    1</a:t>
                      </a:r>
                    </a:p>
                  </a:txBody>
                  <a:tcPr/>
                </a:tc>
                <a:tc>
                  <a:txBody>
                    <a:bodyPr/>
                    <a:lstStyle/>
                    <a:p>
                      <a:pPr>
                        <a:buNone/>
                      </a:pPr>
                      <a:r>
                        <a:rPr lang="en-US" altLang="zh-CN"/>
                        <a:t>     1</a:t>
                      </a:r>
                    </a:p>
                  </a:txBody>
                  <a:tcPr/>
                </a:tc>
                <a:tc>
                  <a:txBody>
                    <a:bodyPr/>
                    <a:lstStyle/>
                    <a:p>
                      <a:pPr>
                        <a:buNone/>
                      </a:pPr>
                      <a:r>
                        <a:rPr lang="en-US" altLang="zh-CN"/>
                        <a:t>    3(1+2)</a:t>
                      </a:r>
                    </a:p>
                  </a:txBody>
                  <a:tcPr/>
                </a:tc>
                <a:tc>
                  <a:txBody>
                    <a:bodyPr/>
                    <a:lstStyle/>
                    <a:p>
                      <a:pPr>
                        <a:buNone/>
                      </a:pPr>
                      <a:r>
                        <a:rPr lang="en-US" altLang="zh-CN"/>
                        <a:t>  3(2+1)</a:t>
                      </a:r>
                    </a:p>
                  </a:txBody>
                  <a:tcPr/>
                </a:tc>
                <a:extLst>
                  <a:ext uri="{0D108BD9-81ED-4DB2-BD59-A6C34878D82A}">
                    <a16:rowId xmlns:a16="http://schemas.microsoft.com/office/drawing/2014/main" val="10001"/>
                  </a:ext>
                </a:extLst>
              </a:tr>
            </a:tbl>
          </a:graphicData>
        </a:graphic>
      </p:graphicFrame>
      <p:sp>
        <p:nvSpPr>
          <p:cNvPr id="41" name="菱形 40"/>
          <p:cNvSpPr/>
          <p:nvPr/>
        </p:nvSpPr>
        <p:spPr>
          <a:xfrm>
            <a:off x="1301750" y="1405255"/>
            <a:ext cx="242570" cy="267970"/>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椭圆 43"/>
          <p:cNvSpPr/>
          <p:nvPr/>
        </p:nvSpPr>
        <p:spPr>
          <a:xfrm>
            <a:off x="2442210" y="1388110"/>
            <a:ext cx="273685" cy="26479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6" name="矩形 45"/>
          <p:cNvSpPr/>
          <p:nvPr/>
        </p:nvSpPr>
        <p:spPr>
          <a:xfrm>
            <a:off x="3569335" y="1405255"/>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nvSpPr>
        <p:spPr>
          <a:xfrm>
            <a:off x="4755515" y="1388110"/>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302260" y="1452880"/>
            <a:ext cx="894080" cy="287655"/>
          </a:xfrm>
          <a:prstGeom prst="rect">
            <a:avLst/>
          </a:prstGeom>
          <a:noFill/>
        </p:spPr>
        <p:txBody>
          <a:bodyPr wrap="square" rtlCol="0">
            <a:noAutofit/>
          </a:bodyPr>
          <a:lstStyle/>
          <a:p>
            <a:r>
              <a:rPr lang="zh-CN" altLang="en-US" sz="1600"/>
              <a:t>单糖</a:t>
            </a:r>
          </a:p>
        </p:txBody>
      </p:sp>
      <p:graphicFrame>
        <p:nvGraphicFramePr>
          <p:cNvPr id="8" name="表格 7"/>
          <p:cNvGraphicFramePr/>
          <p:nvPr>
            <p:custDataLst>
              <p:tags r:id="rId2"/>
            </p:custDataLst>
          </p:nvPr>
        </p:nvGraphicFramePr>
        <p:xfrm>
          <a:off x="904240" y="2372360"/>
          <a:ext cx="5818505" cy="731520"/>
        </p:xfrm>
        <a:graphic>
          <a:graphicData uri="http://schemas.openxmlformats.org/drawingml/2006/table">
            <a:tbl>
              <a:tblPr firstRow="1" bandRow="1">
                <a:tableStyleId>{5C22544A-7EE6-4342-B048-85BDC9FD1C3A}</a:tableStyleId>
              </a:tblPr>
              <a:tblGrid>
                <a:gridCol w="831215">
                  <a:extLst>
                    <a:ext uri="{9D8B030D-6E8A-4147-A177-3AD203B41FA5}">
                      <a16:colId xmlns:a16="http://schemas.microsoft.com/office/drawing/2014/main" val="20000"/>
                    </a:ext>
                  </a:extLst>
                </a:gridCol>
                <a:gridCol w="831215">
                  <a:extLst>
                    <a:ext uri="{9D8B030D-6E8A-4147-A177-3AD203B41FA5}">
                      <a16:colId xmlns:a16="http://schemas.microsoft.com/office/drawing/2014/main" val="20001"/>
                    </a:ext>
                  </a:extLst>
                </a:gridCol>
                <a:gridCol w="831215">
                  <a:extLst>
                    <a:ext uri="{9D8B030D-6E8A-4147-A177-3AD203B41FA5}">
                      <a16:colId xmlns:a16="http://schemas.microsoft.com/office/drawing/2014/main" val="20002"/>
                    </a:ext>
                  </a:extLst>
                </a:gridCol>
                <a:gridCol w="831215">
                  <a:extLst>
                    <a:ext uri="{9D8B030D-6E8A-4147-A177-3AD203B41FA5}">
                      <a16:colId xmlns:a16="http://schemas.microsoft.com/office/drawing/2014/main" val="20003"/>
                    </a:ext>
                  </a:extLst>
                </a:gridCol>
                <a:gridCol w="831215">
                  <a:extLst>
                    <a:ext uri="{9D8B030D-6E8A-4147-A177-3AD203B41FA5}">
                      <a16:colId xmlns:a16="http://schemas.microsoft.com/office/drawing/2014/main" val="20004"/>
                    </a:ext>
                  </a:extLst>
                </a:gridCol>
                <a:gridCol w="831215">
                  <a:extLst>
                    <a:ext uri="{9D8B030D-6E8A-4147-A177-3AD203B41FA5}">
                      <a16:colId xmlns:a16="http://schemas.microsoft.com/office/drawing/2014/main" val="20005"/>
                    </a:ext>
                  </a:extLst>
                </a:gridCol>
                <a:gridCol w="831215">
                  <a:extLst>
                    <a:ext uri="{9D8B030D-6E8A-4147-A177-3AD203B41FA5}">
                      <a16:colId xmlns:a16="http://schemas.microsoft.com/office/drawing/2014/main" val="20006"/>
                    </a:ext>
                  </a:extLst>
                </a:gridCol>
              </a:tblGrid>
              <a:tr h="365760">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extLst>
                  <a:ext uri="{0D108BD9-81ED-4DB2-BD59-A6C34878D82A}">
                    <a16:rowId xmlns:a16="http://schemas.microsoft.com/office/drawing/2014/main" val="10000"/>
                  </a:ext>
                </a:extLst>
              </a:tr>
              <a:tr h="365760">
                <a:tc>
                  <a:txBody>
                    <a:bodyPr/>
                    <a:lstStyle/>
                    <a:p>
                      <a:pPr>
                        <a:buNone/>
                      </a:pPr>
                      <a:r>
                        <a:rPr lang="en-US" altLang="zh-CN"/>
                        <a:t>   1</a:t>
                      </a:r>
                    </a:p>
                  </a:txBody>
                  <a:tcPr/>
                </a:tc>
                <a:tc>
                  <a:txBody>
                    <a:bodyPr/>
                    <a:lstStyle/>
                    <a:p>
                      <a:pPr>
                        <a:buNone/>
                      </a:pPr>
                      <a:r>
                        <a:rPr lang="en-US" altLang="zh-CN"/>
                        <a:t>    1</a:t>
                      </a:r>
                    </a:p>
                  </a:txBody>
                  <a:tcPr/>
                </a:tc>
                <a:tc>
                  <a:txBody>
                    <a:bodyPr/>
                    <a:lstStyle/>
                    <a:p>
                      <a:pPr>
                        <a:buNone/>
                      </a:pPr>
                      <a:r>
                        <a:rPr lang="en-US" altLang="zh-CN"/>
                        <a:t>     1</a:t>
                      </a:r>
                    </a:p>
                  </a:txBody>
                  <a:tcPr/>
                </a:tc>
                <a:tc>
                  <a:txBody>
                    <a:bodyPr/>
                    <a:lstStyle/>
                    <a:p>
                      <a:pPr>
                        <a:buNone/>
                      </a:pPr>
                      <a:r>
                        <a:rPr lang="en-US" altLang="zh-CN"/>
                        <a:t>    1</a:t>
                      </a:r>
                    </a:p>
                  </a:txBody>
                  <a:tcPr/>
                </a:tc>
                <a:tc>
                  <a:txBody>
                    <a:bodyPr/>
                    <a:lstStyle/>
                    <a:p>
                      <a:pPr>
                        <a:buNone/>
                      </a:pPr>
                      <a:r>
                        <a:rPr lang="en-US" altLang="zh-CN"/>
                        <a:t>    1</a:t>
                      </a:r>
                    </a:p>
                  </a:txBody>
                  <a:tcPr/>
                </a:tc>
                <a:tc>
                  <a:txBody>
                    <a:bodyPr/>
                    <a:lstStyle/>
                    <a:p>
                      <a:pPr>
                        <a:buNone/>
                      </a:pPr>
                      <a:r>
                        <a:rPr lang="en-US" altLang="zh-CN"/>
                        <a:t>    1</a:t>
                      </a:r>
                    </a:p>
                  </a:txBody>
                  <a:tcPr/>
                </a:tc>
                <a:tc>
                  <a:txBody>
                    <a:bodyPr/>
                    <a:lstStyle/>
                    <a:p>
                      <a:pPr>
                        <a:buNone/>
                      </a:pPr>
                      <a:r>
                        <a:rPr lang="en-US" altLang="zh-CN"/>
                        <a:t>    1</a:t>
                      </a:r>
                    </a:p>
                  </a:txBody>
                  <a:tcPr/>
                </a:tc>
                <a:extLst>
                  <a:ext uri="{0D108BD9-81ED-4DB2-BD59-A6C34878D82A}">
                    <a16:rowId xmlns:a16="http://schemas.microsoft.com/office/drawing/2014/main" val="10001"/>
                  </a:ext>
                </a:extLst>
              </a:tr>
            </a:tbl>
          </a:graphicData>
        </a:graphic>
      </p:graphicFrame>
      <p:sp>
        <p:nvSpPr>
          <p:cNvPr id="18" name="矩形 17"/>
          <p:cNvSpPr/>
          <p:nvPr/>
        </p:nvSpPr>
        <p:spPr>
          <a:xfrm>
            <a:off x="1384935" y="2487930"/>
            <a:ext cx="193040" cy="21209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953135" y="2487930"/>
            <a:ext cx="193040" cy="21209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2" name="直接连接符 31"/>
          <p:cNvCxnSpPr>
            <a:stCxn id="19" idx="3"/>
            <a:endCxn id="18" idx="1"/>
          </p:cNvCxnSpPr>
          <p:nvPr/>
        </p:nvCxnSpPr>
        <p:spPr>
          <a:xfrm>
            <a:off x="1146175" y="2593975"/>
            <a:ext cx="238760" cy="0"/>
          </a:xfrm>
          <a:prstGeom prst="line">
            <a:avLst/>
          </a:prstGeom>
        </p:spPr>
        <p:style>
          <a:lnRef idx="2">
            <a:schemeClr val="accent1"/>
          </a:lnRef>
          <a:fillRef idx="0">
            <a:srgbClr val="FFFFFF"/>
          </a:fillRef>
          <a:effectRef idx="0">
            <a:srgbClr val="FFFFFF"/>
          </a:effectRef>
          <a:fontRef idx="minor">
            <a:schemeClr val="tx1"/>
          </a:fontRef>
        </p:style>
      </p:cxnSp>
      <p:sp>
        <p:nvSpPr>
          <p:cNvPr id="40" name="文本框 39"/>
          <p:cNvSpPr txBox="1"/>
          <p:nvPr/>
        </p:nvSpPr>
        <p:spPr>
          <a:xfrm>
            <a:off x="1051560" y="2376170"/>
            <a:ext cx="577850" cy="217805"/>
          </a:xfrm>
          <a:prstGeom prst="rect">
            <a:avLst/>
          </a:prstGeom>
          <a:noFill/>
        </p:spPr>
        <p:txBody>
          <a:bodyPr wrap="square" rtlCol="0">
            <a:noAutofit/>
          </a:bodyPr>
          <a:lstStyle/>
          <a:p>
            <a:r>
              <a:rPr lang="en-US" altLang="zh-CN" sz="900"/>
              <a:t>β1-4</a:t>
            </a:r>
          </a:p>
        </p:txBody>
      </p:sp>
      <p:sp>
        <p:nvSpPr>
          <p:cNvPr id="11" name="矩形 10"/>
          <p:cNvSpPr/>
          <p:nvPr/>
        </p:nvSpPr>
        <p:spPr>
          <a:xfrm>
            <a:off x="2222500" y="2480310"/>
            <a:ext cx="219710" cy="182245"/>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椭圆 19"/>
          <p:cNvSpPr/>
          <p:nvPr/>
        </p:nvSpPr>
        <p:spPr>
          <a:xfrm>
            <a:off x="1776095" y="2462530"/>
            <a:ext cx="226060" cy="19621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1" name="直接连接符 30"/>
          <p:cNvCxnSpPr/>
          <p:nvPr/>
        </p:nvCxnSpPr>
        <p:spPr>
          <a:xfrm>
            <a:off x="1946275" y="2599690"/>
            <a:ext cx="276225" cy="3810"/>
          </a:xfrm>
          <a:prstGeom prst="line">
            <a:avLst/>
          </a:prstGeom>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1877695" y="2358390"/>
            <a:ext cx="780415" cy="173990"/>
          </a:xfrm>
          <a:prstGeom prst="rect">
            <a:avLst/>
          </a:prstGeom>
          <a:noFill/>
        </p:spPr>
        <p:txBody>
          <a:bodyPr wrap="square" rtlCol="0">
            <a:noAutofit/>
          </a:bodyPr>
          <a:lstStyle/>
          <a:p>
            <a:r>
              <a:rPr lang="en-US" altLang="zh-CN" sz="900"/>
              <a:t>β1-4</a:t>
            </a:r>
          </a:p>
        </p:txBody>
      </p:sp>
      <p:sp>
        <p:nvSpPr>
          <p:cNvPr id="12" name="椭圆 11"/>
          <p:cNvSpPr/>
          <p:nvPr/>
        </p:nvSpPr>
        <p:spPr>
          <a:xfrm>
            <a:off x="2632075" y="2462530"/>
            <a:ext cx="243840" cy="24384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椭圆 13"/>
          <p:cNvSpPr/>
          <p:nvPr/>
        </p:nvSpPr>
        <p:spPr>
          <a:xfrm>
            <a:off x="3140710" y="2462530"/>
            <a:ext cx="243840" cy="24384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802255" y="2372360"/>
            <a:ext cx="780415" cy="173990"/>
          </a:xfrm>
          <a:prstGeom prst="rect">
            <a:avLst/>
          </a:prstGeom>
          <a:noFill/>
        </p:spPr>
        <p:txBody>
          <a:bodyPr wrap="square" rtlCol="0">
            <a:noAutofit/>
          </a:bodyPr>
          <a:lstStyle/>
          <a:p>
            <a:r>
              <a:rPr lang="en-US" altLang="zh-CN" sz="900"/>
              <a:t>α1-6</a:t>
            </a:r>
          </a:p>
        </p:txBody>
      </p:sp>
      <p:cxnSp>
        <p:nvCxnSpPr>
          <p:cNvPr id="16" name="直接连接符 15"/>
          <p:cNvCxnSpPr>
            <a:stCxn id="12" idx="6"/>
            <a:endCxn id="14" idx="2"/>
          </p:cNvCxnSpPr>
          <p:nvPr/>
        </p:nvCxnSpPr>
        <p:spPr>
          <a:xfrm>
            <a:off x="2875915" y="2584450"/>
            <a:ext cx="264795" cy="0"/>
          </a:xfrm>
          <a:prstGeom prst="line">
            <a:avLst/>
          </a:prstGeom>
        </p:spPr>
        <p:style>
          <a:lnRef idx="2">
            <a:schemeClr val="accent1"/>
          </a:lnRef>
          <a:fillRef idx="0">
            <a:srgbClr val="FFFFFF"/>
          </a:fillRef>
          <a:effectRef idx="0">
            <a:srgbClr val="FFFFFF"/>
          </a:effectRef>
          <a:fontRef idx="minor">
            <a:schemeClr val="tx1"/>
          </a:fontRef>
        </p:style>
      </p:cxnSp>
      <p:sp>
        <p:nvSpPr>
          <p:cNvPr id="17" name="椭圆 16"/>
          <p:cNvSpPr/>
          <p:nvPr/>
        </p:nvSpPr>
        <p:spPr>
          <a:xfrm>
            <a:off x="3437255" y="2462530"/>
            <a:ext cx="243840" cy="24384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45890" y="2462530"/>
            <a:ext cx="243840" cy="24384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nvSpPr>
        <p:spPr>
          <a:xfrm>
            <a:off x="3607435" y="2372360"/>
            <a:ext cx="780415" cy="173990"/>
          </a:xfrm>
          <a:prstGeom prst="rect">
            <a:avLst/>
          </a:prstGeom>
          <a:noFill/>
        </p:spPr>
        <p:txBody>
          <a:bodyPr wrap="square" rtlCol="0">
            <a:noAutofit/>
          </a:bodyPr>
          <a:lstStyle/>
          <a:p>
            <a:r>
              <a:rPr lang="en-US" altLang="zh-CN" sz="900"/>
              <a:t>α1-3</a:t>
            </a:r>
          </a:p>
        </p:txBody>
      </p:sp>
      <p:cxnSp>
        <p:nvCxnSpPr>
          <p:cNvPr id="23" name="直接连接符 22"/>
          <p:cNvCxnSpPr>
            <a:stCxn id="17" idx="6"/>
            <a:endCxn id="21" idx="2"/>
          </p:cNvCxnSpPr>
          <p:nvPr/>
        </p:nvCxnSpPr>
        <p:spPr>
          <a:xfrm>
            <a:off x="3681095" y="2584450"/>
            <a:ext cx="264795" cy="0"/>
          </a:xfrm>
          <a:prstGeom prst="line">
            <a:avLst/>
          </a:prstGeom>
        </p:spPr>
        <p:style>
          <a:lnRef idx="2">
            <a:schemeClr val="accent1"/>
          </a:lnRef>
          <a:fillRef idx="0">
            <a:srgbClr val="FFFFFF"/>
          </a:fillRef>
          <a:effectRef idx="0">
            <a:srgbClr val="FFFFFF"/>
          </a:effectRef>
          <a:fontRef idx="minor">
            <a:schemeClr val="tx1"/>
          </a:fontRef>
        </p:style>
      </p:cxnSp>
      <p:sp>
        <p:nvSpPr>
          <p:cNvPr id="24" name="椭圆 23"/>
          <p:cNvSpPr/>
          <p:nvPr/>
        </p:nvSpPr>
        <p:spPr>
          <a:xfrm>
            <a:off x="4755515" y="2504440"/>
            <a:ext cx="215900" cy="2019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矩形 24"/>
          <p:cNvSpPr/>
          <p:nvPr/>
        </p:nvSpPr>
        <p:spPr>
          <a:xfrm>
            <a:off x="4293235" y="2518410"/>
            <a:ext cx="209550" cy="1879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9" name="直接连接符 28"/>
          <p:cNvCxnSpPr/>
          <p:nvPr/>
        </p:nvCxnSpPr>
        <p:spPr>
          <a:xfrm>
            <a:off x="4502785" y="2630170"/>
            <a:ext cx="252730" cy="7620"/>
          </a:xfrm>
          <a:prstGeom prst="line">
            <a:avLst/>
          </a:prstGeom>
        </p:spPr>
        <p:style>
          <a:lnRef idx="2">
            <a:schemeClr val="accent1"/>
          </a:lnRef>
          <a:fillRef idx="0">
            <a:srgbClr val="FFFFFF"/>
          </a:fillRef>
          <a:effectRef idx="0">
            <a:srgbClr val="FFFFFF"/>
          </a:effectRef>
          <a:fontRef idx="minor">
            <a:schemeClr val="tx1"/>
          </a:fontRef>
        </p:style>
      </p:cxnSp>
      <p:sp>
        <p:nvSpPr>
          <p:cNvPr id="36" name="文本框 35"/>
          <p:cNvSpPr txBox="1"/>
          <p:nvPr/>
        </p:nvSpPr>
        <p:spPr>
          <a:xfrm>
            <a:off x="4417695" y="2372995"/>
            <a:ext cx="430530" cy="193040"/>
          </a:xfrm>
          <a:prstGeom prst="rect">
            <a:avLst/>
          </a:prstGeom>
          <a:noFill/>
        </p:spPr>
        <p:txBody>
          <a:bodyPr wrap="square" rtlCol="0">
            <a:noAutofit/>
          </a:bodyPr>
          <a:lstStyle/>
          <a:p>
            <a:r>
              <a:rPr lang="en-US" altLang="zh-CN" sz="900"/>
              <a:t>β1-2</a:t>
            </a:r>
          </a:p>
        </p:txBody>
      </p:sp>
      <p:sp>
        <p:nvSpPr>
          <p:cNvPr id="26" name="矩形 25"/>
          <p:cNvSpPr/>
          <p:nvPr/>
        </p:nvSpPr>
        <p:spPr>
          <a:xfrm>
            <a:off x="5647055" y="2508885"/>
            <a:ext cx="226060" cy="21209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nvSpPr>
        <p:spPr>
          <a:xfrm>
            <a:off x="5118735" y="2485390"/>
            <a:ext cx="226060" cy="23558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8" name="直接连接符 27"/>
          <p:cNvCxnSpPr/>
          <p:nvPr/>
        </p:nvCxnSpPr>
        <p:spPr>
          <a:xfrm>
            <a:off x="5352415" y="2606675"/>
            <a:ext cx="287020" cy="11430"/>
          </a:xfrm>
          <a:prstGeom prst="line">
            <a:avLst/>
          </a:prstGeom>
        </p:spPr>
        <p:style>
          <a:lnRef idx="2">
            <a:schemeClr val="accent1"/>
          </a:lnRef>
          <a:fillRef idx="0">
            <a:srgbClr val="FFFFFF"/>
          </a:fillRef>
          <a:effectRef idx="0">
            <a:srgbClr val="FFFFFF"/>
          </a:effectRef>
          <a:fontRef idx="minor">
            <a:schemeClr val="tx1"/>
          </a:fontRef>
        </p:style>
      </p:cxnSp>
      <p:sp>
        <p:nvSpPr>
          <p:cNvPr id="35" name="文本框 34"/>
          <p:cNvSpPr txBox="1"/>
          <p:nvPr/>
        </p:nvSpPr>
        <p:spPr>
          <a:xfrm>
            <a:off x="5259705" y="2385695"/>
            <a:ext cx="431165" cy="217805"/>
          </a:xfrm>
          <a:prstGeom prst="rect">
            <a:avLst/>
          </a:prstGeom>
          <a:noFill/>
        </p:spPr>
        <p:txBody>
          <a:bodyPr wrap="square" rtlCol="0">
            <a:noAutofit/>
          </a:bodyPr>
          <a:lstStyle/>
          <a:p>
            <a:r>
              <a:rPr lang="en-US" altLang="zh-CN" sz="900"/>
              <a:t>β1-4</a:t>
            </a:r>
          </a:p>
        </p:txBody>
      </p:sp>
      <p:sp>
        <p:nvSpPr>
          <p:cNvPr id="30" name="椭圆 29"/>
          <p:cNvSpPr/>
          <p:nvPr/>
        </p:nvSpPr>
        <p:spPr>
          <a:xfrm>
            <a:off x="6456045" y="2491740"/>
            <a:ext cx="213360" cy="22415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菱形 32"/>
          <p:cNvSpPr/>
          <p:nvPr/>
        </p:nvSpPr>
        <p:spPr>
          <a:xfrm>
            <a:off x="5946775" y="2457450"/>
            <a:ext cx="252095" cy="278765"/>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连接符 33"/>
          <p:cNvCxnSpPr/>
          <p:nvPr/>
        </p:nvCxnSpPr>
        <p:spPr>
          <a:xfrm>
            <a:off x="6198870" y="2621280"/>
            <a:ext cx="257175" cy="2540"/>
          </a:xfrm>
          <a:prstGeom prst="line">
            <a:avLst/>
          </a:prstGeom>
        </p:spPr>
        <p:style>
          <a:lnRef idx="2">
            <a:schemeClr val="accent1"/>
          </a:lnRef>
          <a:fillRef idx="0">
            <a:srgbClr val="FFFFFF"/>
          </a:fillRef>
          <a:effectRef idx="0">
            <a:srgbClr val="FFFFFF"/>
          </a:effectRef>
          <a:fontRef idx="minor">
            <a:schemeClr val="tx1"/>
          </a:fontRef>
        </p:style>
      </p:cxnSp>
      <p:sp>
        <p:nvSpPr>
          <p:cNvPr id="37" name="文本框 36"/>
          <p:cNvSpPr txBox="1"/>
          <p:nvPr/>
        </p:nvSpPr>
        <p:spPr>
          <a:xfrm>
            <a:off x="6144260" y="2385695"/>
            <a:ext cx="639445" cy="194945"/>
          </a:xfrm>
          <a:prstGeom prst="rect">
            <a:avLst/>
          </a:prstGeom>
          <a:noFill/>
        </p:spPr>
        <p:txBody>
          <a:bodyPr wrap="square" rtlCol="0">
            <a:noAutofit/>
          </a:bodyPr>
          <a:lstStyle/>
          <a:p>
            <a:r>
              <a:rPr lang="en-US" altLang="zh-CN" sz="900"/>
              <a:t>α2-6</a:t>
            </a:r>
          </a:p>
        </p:txBody>
      </p:sp>
      <p:sp>
        <p:nvSpPr>
          <p:cNvPr id="38" name="文本框 37"/>
          <p:cNvSpPr txBox="1"/>
          <p:nvPr/>
        </p:nvSpPr>
        <p:spPr>
          <a:xfrm>
            <a:off x="320675" y="2385695"/>
            <a:ext cx="894080" cy="287655"/>
          </a:xfrm>
          <a:prstGeom prst="rect">
            <a:avLst/>
          </a:prstGeom>
          <a:noFill/>
        </p:spPr>
        <p:txBody>
          <a:bodyPr wrap="square" rtlCol="0">
            <a:noAutofit/>
          </a:bodyPr>
          <a:lstStyle/>
          <a:p>
            <a:r>
              <a:rPr lang="zh-CN" altLang="en-US" sz="1600"/>
              <a:t>二糖</a:t>
            </a:r>
          </a:p>
        </p:txBody>
      </p:sp>
      <p:sp>
        <p:nvSpPr>
          <p:cNvPr id="42" name="文本框 41"/>
          <p:cNvSpPr txBox="1"/>
          <p:nvPr/>
        </p:nvSpPr>
        <p:spPr>
          <a:xfrm>
            <a:off x="302260" y="3351530"/>
            <a:ext cx="894080" cy="287655"/>
          </a:xfrm>
          <a:prstGeom prst="rect">
            <a:avLst/>
          </a:prstGeom>
          <a:noFill/>
        </p:spPr>
        <p:txBody>
          <a:bodyPr wrap="square" rtlCol="0">
            <a:noAutofit/>
          </a:bodyPr>
          <a:lstStyle/>
          <a:p>
            <a:r>
              <a:rPr lang="zh-CN" altLang="en-US" sz="1600"/>
              <a:t>三糖</a:t>
            </a:r>
          </a:p>
        </p:txBody>
      </p:sp>
      <p:graphicFrame>
        <p:nvGraphicFramePr>
          <p:cNvPr id="43" name="表格 42"/>
          <p:cNvGraphicFramePr/>
          <p:nvPr>
            <p:custDataLst>
              <p:tags r:id="rId3"/>
            </p:custDataLst>
          </p:nvPr>
        </p:nvGraphicFramePr>
        <p:xfrm>
          <a:off x="870585" y="3319145"/>
          <a:ext cx="7440930" cy="762000"/>
        </p:xfrm>
        <a:graphic>
          <a:graphicData uri="http://schemas.openxmlformats.org/drawingml/2006/table">
            <a:tbl>
              <a:tblPr firstRow="1" bandRow="1">
                <a:tableStyleId>{5C22544A-7EE6-4342-B048-85BDC9FD1C3A}</a:tableStyleId>
              </a:tblPr>
              <a:tblGrid>
                <a:gridCol w="1240155">
                  <a:extLst>
                    <a:ext uri="{9D8B030D-6E8A-4147-A177-3AD203B41FA5}">
                      <a16:colId xmlns:a16="http://schemas.microsoft.com/office/drawing/2014/main" val="20000"/>
                    </a:ext>
                  </a:extLst>
                </a:gridCol>
                <a:gridCol w="1240155">
                  <a:extLst>
                    <a:ext uri="{9D8B030D-6E8A-4147-A177-3AD203B41FA5}">
                      <a16:colId xmlns:a16="http://schemas.microsoft.com/office/drawing/2014/main" val="20001"/>
                    </a:ext>
                  </a:extLst>
                </a:gridCol>
                <a:gridCol w="1240155">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gridCol w="1240155">
                  <a:extLst>
                    <a:ext uri="{9D8B030D-6E8A-4147-A177-3AD203B41FA5}">
                      <a16:colId xmlns:a16="http://schemas.microsoft.com/office/drawing/2014/main" val="20004"/>
                    </a:ext>
                  </a:extLst>
                </a:gridCol>
                <a:gridCol w="1240155">
                  <a:extLst>
                    <a:ext uri="{9D8B030D-6E8A-4147-A177-3AD203B41FA5}">
                      <a16:colId xmlns:a16="http://schemas.microsoft.com/office/drawing/2014/main" val="20005"/>
                    </a:ext>
                  </a:extLst>
                </a:gridCol>
              </a:tblGrid>
              <a:tr h="381000">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tc>
                  <a:txBody>
                    <a:bodyPr/>
                    <a:lstStyle/>
                    <a:p>
                      <a:pPr>
                        <a:buNone/>
                      </a:pPr>
                      <a:endParaRPr lang="zh-CN" altLang="en-US"/>
                    </a:p>
                  </a:txBody>
                  <a:tcPr>
                    <a:solidFill>
                      <a:schemeClr val="bg2"/>
                    </a:solidFill>
                  </a:tcPr>
                </a:tc>
                <a:extLst>
                  <a:ext uri="{0D108BD9-81ED-4DB2-BD59-A6C34878D82A}">
                    <a16:rowId xmlns:a16="http://schemas.microsoft.com/office/drawing/2014/main" val="10000"/>
                  </a:ext>
                </a:extLst>
              </a:tr>
              <a:tr h="381000">
                <a:tc>
                  <a:txBody>
                    <a:bodyPr/>
                    <a:lstStyle/>
                    <a:p>
                      <a:pPr>
                        <a:buNone/>
                      </a:pPr>
                      <a:r>
                        <a:rPr lang="en-US" altLang="zh-CN"/>
                        <a:t>        1</a:t>
                      </a:r>
                    </a:p>
                  </a:txBody>
                  <a:tcPr/>
                </a:tc>
                <a:tc>
                  <a:txBody>
                    <a:bodyPr/>
                    <a:lstStyle/>
                    <a:p>
                      <a:pPr>
                        <a:buNone/>
                      </a:pPr>
                      <a:r>
                        <a:rPr lang="en-US" altLang="zh-CN"/>
                        <a:t>       1</a:t>
                      </a:r>
                    </a:p>
                  </a:txBody>
                  <a:tcPr/>
                </a:tc>
                <a:tc>
                  <a:txBody>
                    <a:bodyPr/>
                    <a:lstStyle/>
                    <a:p>
                      <a:pPr>
                        <a:buNone/>
                      </a:pPr>
                      <a:r>
                        <a:rPr lang="en-US" altLang="zh-CN"/>
                        <a:t>       1</a:t>
                      </a:r>
                    </a:p>
                  </a:txBody>
                  <a:tcPr/>
                </a:tc>
                <a:tc>
                  <a:txBody>
                    <a:bodyPr/>
                    <a:lstStyle/>
                    <a:p>
                      <a:pPr>
                        <a:buNone/>
                      </a:pPr>
                      <a:r>
                        <a:rPr lang="en-US" altLang="zh-CN"/>
                        <a:t>       1</a:t>
                      </a:r>
                    </a:p>
                  </a:txBody>
                  <a:tcPr/>
                </a:tc>
                <a:tc>
                  <a:txBody>
                    <a:bodyPr/>
                    <a:lstStyle/>
                    <a:p>
                      <a:pPr>
                        <a:buNone/>
                      </a:pPr>
                      <a:r>
                        <a:rPr lang="en-US" altLang="zh-CN"/>
                        <a:t>       1 </a:t>
                      </a:r>
                    </a:p>
                  </a:txBody>
                  <a:tcPr/>
                </a:tc>
                <a:tc>
                  <a:txBody>
                    <a:bodyPr/>
                    <a:lstStyle/>
                    <a:p>
                      <a:pPr>
                        <a:buNone/>
                      </a:pPr>
                      <a:r>
                        <a:rPr lang="en-US" altLang="zh-CN"/>
                        <a:t>       1</a:t>
                      </a:r>
                    </a:p>
                  </a:txBody>
                  <a:tcPr/>
                </a:tc>
                <a:extLst>
                  <a:ext uri="{0D108BD9-81ED-4DB2-BD59-A6C34878D82A}">
                    <a16:rowId xmlns:a16="http://schemas.microsoft.com/office/drawing/2014/main" val="10001"/>
                  </a:ext>
                </a:extLst>
              </a:tr>
            </a:tbl>
          </a:graphicData>
        </a:graphic>
      </p:graphicFrame>
      <p:sp>
        <p:nvSpPr>
          <p:cNvPr id="45" name="矩形 44"/>
          <p:cNvSpPr/>
          <p:nvPr/>
        </p:nvSpPr>
        <p:spPr>
          <a:xfrm>
            <a:off x="1729740" y="3437255"/>
            <a:ext cx="219710" cy="19177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矩形 46"/>
          <p:cNvSpPr/>
          <p:nvPr/>
        </p:nvSpPr>
        <p:spPr>
          <a:xfrm>
            <a:off x="1324610" y="3437255"/>
            <a:ext cx="219710" cy="19177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椭圆 48"/>
          <p:cNvSpPr/>
          <p:nvPr/>
        </p:nvSpPr>
        <p:spPr>
          <a:xfrm>
            <a:off x="935990" y="3420745"/>
            <a:ext cx="226695" cy="20574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0" name="直接连接符 49"/>
          <p:cNvCxnSpPr/>
          <p:nvPr/>
        </p:nvCxnSpPr>
        <p:spPr>
          <a:xfrm>
            <a:off x="1045210" y="3542665"/>
            <a:ext cx="279400" cy="6350"/>
          </a:xfrm>
          <a:prstGeom prst="line">
            <a:avLst/>
          </a:prstGeom>
        </p:spPr>
        <p:style>
          <a:lnRef idx="2">
            <a:schemeClr val="accent1"/>
          </a:lnRef>
          <a:fillRef idx="0">
            <a:srgbClr val="FFFFFF"/>
          </a:fillRef>
          <a:effectRef idx="0">
            <a:srgbClr val="FFFFFF"/>
          </a:effectRef>
          <a:fontRef idx="minor">
            <a:schemeClr val="tx1"/>
          </a:fontRef>
        </p:style>
      </p:cxnSp>
      <p:cxnSp>
        <p:nvCxnSpPr>
          <p:cNvPr id="51" name="直接连接符 50"/>
          <p:cNvCxnSpPr>
            <a:stCxn id="47" idx="3"/>
            <a:endCxn id="45" idx="1"/>
          </p:cNvCxnSpPr>
          <p:nvPr/>
        </p:nvCxnSpPr>
        <p:spPr>
          <a:xfrm>
            <a:off x="1544320" y="3533140"/>
            <a:ext cx="185420" cy="0"/>
          </a:xfrm>
          <a:prstGeom prst="line">
            <a:avLst/>
          </a:prstGeom>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1058545" y="3239770"/>
            <a:ext cx="485775" cy="197485"/>
          </a:xfrm>
          <a:prstGeom prst="rect">
            <a:avLst/>
          </a:prstGeom>
          <a:noFill/>
        </p:spPr>
        <p:txBody>
          <a:bodyPr wrap="square" rtlCol="0">
            <a:noAutofit/>
          </a:bodyPr>
          <a:lstStyle/>
          <a:p>
            <a:r>
              <a:rPr lang="en-US" altLang="zh-CN" sz="900"/>
              <a:t>β1-4</a:t>
            </a:r>
          </a:p>
        </p:txBody>
      </p:sp>
      <p:sp>
        <p:nvSpPr>
          <p:cNvPr id="53" name="文本框 52"/>
          <p:cNvSpPr txBox="1"/>
          <p:nvPr/>
        </p:nvSpPr>
        <p:spPr>
          <a:xfrm>
            <a:off x="1504315" y="3239770"/>
            <a:ext cx="426085" cy="197485"/>
          </a:xfrm>
          <a:prstGeom prst="rect">
            <a:avLst/>
          </a:prstGeom>
          <a:noFill/>
        </p:spPr>
        <p:txBody>
          <a:bodyPr wrap="square" rtlCol="0">
            <a:noAutofit/>
          </a:bodyPr>
          <a:lstStyle/>
          <a:p>
            <a:r>
              <a:rPr lang="en-US" altLang="zh-CN" sz="900"/>
              <a:t>β1-4</a:t>
            </a:r>
          </a:p>
        </p:txBody>
      </p:sp>
      <p:sp>
        <p:nvSpPr>
          <p:cNvPr id="54" name="矩形 53"/>
          <p:cNvSpPr/>
          <p:nvPr/>
        </p:nvSpPr>
        <p:spPr>
          <a:xfrm>
            <a:off x="2964815" y="3469005"/>
            <a:ext cx="195580" cy="174625"/>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椭圆 54"/>
          <p:cNvSpPr/>
          <p:nvPr/>
        </p:nvSpPr>
        <p:spPr>
          <a:xfrm>
            <a:off x="2566670" y="3469005"/>
            <a:ext cx="201930" cy="18732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6" name="椭圆 55"/>
          <p:cNvSpPr/>
          <p:nvPr/>
        </p:nvSpPr>
        <p:spPr>
          <a:xfrm>
            <a:off x="2220595" y="3469005"/>
            <a:ext cx="201930" cy="18732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7" name="直接连接符 56"/>
          <p:cNvCxnSpPr/>
          <p:nvPr/>
        </p:nvCxnSpPr>
        <p:spPr>
          <a:xfrm>
            <a:off x="2422525" y="3539490"/>
            <a:ext cx="144145" cy="635"/>
          </a:xfrm>
          <a:prstGeom prst="line">
            <a:avLst/>
          </a:prstGeom>
        </p:spPr>
        <p:style>
          <a:lnRef idx="2">
            <a:schemeClr val="accent1"/>
          </a:lnRef>
          <a:fillRef idx="0">
            <a:srgbClr val="FFFFFF"/>
          </a:fillRef>
          <a:effectRef idx="0">
            <a:srgbClr val="FFFFFF"/>
          </a:effectRef>
          <a:fontRef idx="minor">
            <a:schemeClr val="tx1"/>
          </a:fontRef>
        </p:style>
      </p:cxnSp>
      <p:cxnSp>
        <p:nvCxnSpPr>
          <p:cNvPr id="58" name="直接连接符 57"/>
          <p:cNvCxnSpPr>
            <a:stCxn id="55" idx="6"/>
            <a:endCxn id="54" idx="1"/>
          </p:cNvCxnSpPr>
          <p:nvPr/>
        </p:nvCxnSpPr>
        <p:spPr>
          <a:xfrm flipV="1">
            <a:off x="2768600" y="3556635"/>
            <a:ext cx="196215" cy="6350"/>
          </a:xfrm>
          <a:prstGeom prst="line">
            <a:avLst/>
          </a:prstGeom>
        </p:spPr>
        <p:style>
          <a:lnRef idx="2">
            <a:schemeClr val="accent1"/>
          </a:lnRef>
          <a:fillRef idx="0">
            <a:srgbClr val="FFFFFF"/>
          </a:fillRef>
          <a:effectRef idx="0">
            <a:srgbClr val="FFFFFF"/>
          </a:effectRef>
          <a:fontRef idx="minor">
            <a:schemeClr val="tx1"/>
          </a:fontRef>
        </p:style>
      </p:cxnSp>
      <p:sp>
        <p:nvSpPr>
          <p:cNvPr id="59" name="文本框 58"/>
          <p:cNvSpPr txBox="1"/>
          <p:nvPr/>
        </p:nvSpPr>
        <p:spPr>
          <a:xfrm>
            <a:off x="2286635" y="3249295"/>
            <a:ext cx="537210" cy="179705"/>
          </a:xfrm>
          <a:prstGeom prst="rect">
            <a:avLst/>
          </a:prstGeom>
          <a:noFill/>
        </p:spPr>
        <p:txBody>
          <a:bodyPr wrap="square" rtlCol="0">
            <a:noAutofit/>
          </a:bodyPr>
          <a:lstStyle/>
          <a:p>
            <a:r>
              <a:rPr lang="en-US" altLang="zh-CN" sz="1000"/>
              <a:t>α1-6</a:t>
            </a:r>
          </a:p>
        </p:txBody>
      </p:sp>
      <p:sp>
        <p:nvSpPr>
          <p:cNvPr id="60" name="文本框 59"/>
          <p:cNvSpPr txBox="1"/>
          <p:nvPr/>
        </p:nvSpPr>
        <p:spPr>
          <a:xfrm>
            <a:off x="2673985" y="3249295"/>
            <a:ext cx="588645" cy="179705"/>
          </a:xfrm>
          <a:prstGeom prst="rect">
            <a:avLst/>
          </a:prstGeom>
          <a:noFill/>
        </p:spPr>
        <p:txBody>
          <a:bodyPr wrap="square" rtlCol="0">
            <a:noAutofit/>
          </a:bodyPr>
          <a:lstStyle/>
          <a:p>
            <a:r>
              <a:rPr lang="en-US" altLang="zh-CN" sz="1000"/>
              <a:t>β1-4</a:t>
            </a:r>
          </a:p>
        </p:txBody>
      </p:sp>
      <p:sp>
        <p:nvSpPr>
          <p:cNvPr id="61" name="矩形 60"/>
          <p:cNvSpPr/>
          <p:nvPr/>
        </p:nvSpPr>
        <p:spPr>
          <a:xfrm>
            <a:off x="4300855" y="3469005"/>
            <a:ext cx="213360" cy="205105"/>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p:cNvSpPr/>
          <p:nvPr/>
        </p:nvSpPr>
        <p:spPr>
          <a:xfrm>
            <a:off x="3820160" y="3469640"/>
            <a:ext cx="219710" cy="2197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3" name="椭圆 62"/>
          <p:cNvSpPr/>
          <p:nvPr/>
        </p:nvSpPr>
        <p:spPr>
          <a:xfrm>
            <a:off x="3349625" y="3469005"/>
            <a:ext cx="219710" cy="2197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4" name="直接连接符 63"/>
          <p:cNvCxnSpPr/>
          <p:nvPr/>
        </p:nvCxnSpPr>
        <p:spPr>
          <a:xfrm>
            <a:off x="3569335" y="3597275"/>
            <a:ext cx="250825" cy="635"/>
          </a:xfrm>
          <a:prstGeom prst="line">
            <a:avLst/>
          </a:prstGeom>
        </p:spPr>
        <p:style>
          <a:lnRef idx="2">
            <a:schemeClr val="accent1"/>
          </a:lnRef>
          <a:fillRef idx="0">
            <a:srgbClr val="FFFFFF"/>
          </a:fillRef>
          <a:effectRef idx="0">
            <a:srgbClr val="FFFFFF"/>
          </a:effectRef>
          <a:fontRef idx="minor">
            <a:schemeClr val="tx1"/>
          </a:fontRef>
        </p:style>
      </p:cxnSp>
      <p:cxnSp>
        <p:nvCxnSpPr>
          <p:cNvPr id="65" name="直接连接符 64"/>
          <p:cNvCxnSpPr>
            <a:stCxn id="62" idx="6"/>
            <a:endCxn id="61" idx="1"/>
          </p:cNvCxnSpPr>
          <p:nvPr/>
        </p:nvCxnSpPr>
        <p:spPr>
          <a:xfrm flipV="1">
            <a:off x="4039870" y="3571875"/>
            <a:ext cx="260985" cy="7620"/>
          </a:xfrm>
          <a:prstGeom prst="line">
            <a:avLst/>
          </a:prstGeom>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3463290" y="3259455"/>
            <a:ext cx="576580" cy="231140"/>
          </a:xfrm>
          <a:prstGeom prst="rect">
            <a:avLst/>
          </a:prstGeom>
          <a:noFill/>
        </p:spPr>
        <p:txBody>
          <a:bodyPr wrap="square" rtlCol="0">
            <a:noAutofit/>
          </a:bodyPr>
          <a:lstStyle/>
          <a:p>
            <a:r>
              <a:rPr lang="en-US" altLang="zh-CN" sz="1000"/>
              <a:t>α1-3</a:t>
            </a:r>
          </a:p>
        </p:txBody>
      </p:sp>
      <p:sp>
        <p:nvSpPr>
          <p:cNvPr id="67" name="文本框 66"/>
          <p:cNvSpPr txBox="1"/>
          <p:nvPr/>
        </p:nvSpPr>
        <p:spPr>
          <a:xfrm>
            <a:off x="3920490" y="3259455"/>
            <a:ext cx="447675" cy="210185"/>
          </a:xfrm>
          <a:prstGeom prst="rect">
            <a:avLst/>
          </a:prstGeom>
          <a:noFill/>
        </p:spPr>
        <p:txBody>
          <a:bodyPr wrap="square" rtlCol="0">
            <a:noAutofit/>
          </a:bodyPr>
          <a:lstStyle/>
          <a:p>
            <a:r>
              <a:rPr lang="en-US" altLang="zh-CN" sz="1000"/>
              <a:t>β1-4</a:t>
            </a:r>
          </a:p>
        </p:txBody>
      </p:sp>
      <p:sp>
        <p:nvSpPr>
          <p:cNvPr id="68" name="椭圆 67"/>
          <p:cNvSpPr/>
          <p:nvPr/>
        </p:nvSpPr>
        <p:spPr>
          <a:xfrm>
            <a:off x="5513705" y="3437255"/>
            <a:ext cx="208280" cy="2159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椭圆 68"/>
          <p:cNvSpPr/>
          <p:nvPr/>
        </p:nvSpPr>
        <p:spPr>
          <a:xfrm>
            <a:off x="5118100" y="3440430"/>
            <a:ext cx="208280" cy="2159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0" name="矩形 69"/>
          <p:cNvSpPr/>
          <p:nvPr/>
        </p:nvSpPr>
        <p:spPr>
          <a:xfrm>
            <a:off x="4711065" y="3455035"/>
            <a:ext cx="201930" cy="201295"/>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1" name="直接连接符 70"/>
          <p:cNvCxnSpPr/>
          <p:nvPr/>
        </p:nvCxnSpPr>
        <p:spPr>
          <a:xfrm>
            <a:off x="4912995" y="3557905"/>
            <a:ext cx="243840" cy="7620"/>
          </a:xfrm>
          <a:prstGeom prst="line">
            <a:avLst/>
          </a:prstGeom>
        </p:spPr>
        <p:style>
          <a:lnRef idx="2">
            <a:schemeClr val="accent1"/>
          </a:lnRef>
          <a:fillRef idx="0">
            <a:srgbClr val="FFFFFF"/>
          </a:fillRef>
          <a:effectRef idx="0">
            <a:srgbClr val="FFFFFF"/>
          </a:effectRef>
          <a:fontRef idx="minor">
            <a:schemeClr val="tx1"/>
          </a:fontRef>
        </p:style>
      </p:cxnSp>
      <p:cxnSp>
        <p:nvCxnSpPr>
          <p:cNvPr id="72" name="直接连接符 71"/>
          <p:cNvCxnSpPr>
            <a:stCxn id="69" idx="6"/>
            <a:endCxn id="68" idx="2"/>
          </p:cNvCxnSpPr>
          <p:nvPr/>
        </p:nvCxnSpPr>
        <p:spPr>
          <a:xfrm flipV="1">
            <a:off x="5326380" y="3545205"/>
            <a:ext cx="187325" cy="3175"/>
          </a:xfrm>
          <a:prstGeom prst="line">
            <a:avLst/>
          </a:prstGeom>
        </p:spPr>
        <p:style>
          <a:lnRef idx="2">
            <a:schemeClr val="accent1"/>
          </a:lnRef>
          <a:fillRef idx="0">
            <a:srgbClr val="FFFFFF"/>
          </a:fillRef>
          <a:effectRef idx="0">
            <a:srgbClr val="FFFFFF"/>
          </a:effectRef>
          <a:fontRef idx="minor">
            <a:schemeClr val="tx1"/>
          </a:fontRef>
        </p:style>
      </p:cxnSp>
      <p:sp>
        <p:nvSpPr>
          <p:cNvPr id="73" name="文本框 72"/>
          <p:cNvSpPr txBox="1"/>
          <p:nvPr/>
        </p:nvSpPr>
        <p:spPr>
          <a:xfrm>
            <a:off x="4821555" y="3248660"/>
            <a:ext cx="558800" cy="206375"/>
          </a:xfrm>
          <a:prstGeom prst="rect">
            <a:avLst/>
          </a:prstGeom>
          <a:noFill/>
        </p:spPr>
        <p:txBody>
          <a:bodyPr wrap="square" rtlCol="0">
            <a:noAutofit/>
          </a:bodyPr>
          <a:lstStyle/>
          <a:p>
            <a:r>
              <a:rPr lang="en-US" altLang="zh-CN" sz="1000"/>
              <a:t>β1-2</a:t>
            </a:r>
          </a:p>
        </p:txBody>
      </p:sp>
      <p:sp>
        <p:nvSpPr>
          <p:cNvPr id="74" name="文本框 73"/>
          <p:cNvSpPr txBox="1"/>
          <p:nvPr/>
        </p:nvSpPr>
        <p:spPr>
          <a:xfrm>
            <a:off x="5226050" y="3248660"/>
            <a:ext cx="709930" cy="206375"/>
          </a:xfrm>
          <a:prstGeom prst="rect">
            <a:avLst/>
          </a:prstGeom>
          <a:noFill/>
        </p:spPr>
        <p:txBody>
          <a:bodyPr wrap="square" rtlCol="0">
            <a:noAutofit/>
          </a:bodyPr>
          <a:lstStyle/>
          <a:p>
            <a:r>
              <a:rPr lang="en-US" altLang="zh-CN" sz="1000"/>
              <a:t>α1-3</a:t>
            </a:r>
          </a:p>
        </p:txBody>
      </p:sp>
      <p:sp>
        <p:nvSpPr>
          <p:cNvPr id="75" name="椭圆 74"/>
          <p:cNvSpPr/>
          <p:nvPr/>
        </p:nvSpPr>
        <p:spPr>
          <a:xfrm>
            <a:off x="6772910" y="3455035"/>
            <a:ext cx="212725" cy="2025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6" name="矩形 75"/>
          <p:cNvSpPr/>
          <p:nvPr/>
        </p:nvSpPr>
        <p:spPr>
          <a:xfrm>
            <a:off x="6327140" y="3469005"/>
            <a:ext cx="207010" cy="188595"/>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7" name="椭圆 76"/>
          <p:cNvSpPr/>
          <p:nvPr/>
        </p:nvSpPr>
        <p:spPr>
          <a:xfrm>
            <a:off x="5857875" y="3469005"/>
            <a:ext cx="207010" cy="209550"/>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8" name="直接连接符 77"/>
          <p:cNvCxnSpPr/>
          <p:nvPr/>
        </p:nvCxnSpPr>
        <p:spPr>
          <a:xfrm>
            <a:off x="6064885" y="3565525"/>
            <a:ext cx="262255" cy="10160"/>
          </a:xfrm>
          <a:prstGeom prst="line">
            <a:avLst/>
          </a:prstGeom>
        </p:spPr>
        <p:style>
          <a:lnRef idx="2">
            <a:schemeClr val="accent1"/>
          </a:lnRef>
          <a:fillRef idx="0">
            <a:srgbClr val="FFFFFF"/>
          </a:fillRef>
          <a:effectRef idx="0">
            <a:srgbClr val="FFFFFF"/>
          </a:effectRef>
          <a:fontRef idx="minor">
            <a:schemeClr val="tx1"/>
          </a:fontRef>
        </p:style>
      </p:cxnSp>
      <p:cxnSp>
        <p:nvCxnSpPr>
          <p:cNvPr id="79" name="直接连接符 78"/>
          <p:cNvCxnSpPr>
            <a:stCxn id="76" idx="3"/>
            <a:endCxn id="75" idx="2"/>
          </p:cNvCxnSpPr>
          <p:nvPr/>
        </p:nvCxnSpPr>
        <p:spPr>
          <a:xfrm flipV="1">
            <a:off x="6534150" y="3556635"/>
            <a:ext cx="238760" cy="6985"/>
          </a:xfrm>
          <a:prstGeom prst="line">
            <a:avLst/>
          </a:prstGeom>
        </p:spPr>
        <p:style>
          <a:lnRef idx="2">
            <a:schemeClr val="accent1"/>
          </a:lnRef>
          <a:fillRef idx="0">
            <a:srgbClr val="FFFFFF"/>
          </a:fillRef>
          <a:effectRef idx="0">
            <a:srgbClr val="FFFFFF"/>
          </a:effectRef>
          <a:fontRef idx="minor">
            <a:schemeClr val="tx1"/>
          </a:fontRef>
        </p:style>
      </p:cxnSp>
      <p:sp>
        <p:nvSpPr>
          <p:cNvPr id="80" name="文本框 79"/>
          <p:cNvSpPr txBox="1"/>
          <p:nvPr/>
        </p:nvSpPr>
        <p:spPr>
          <a:xfrm>
            <a:off x="5925820" y="3275330"/>
            <a:ext cx="523875" cy="193675"/>
          </a:xfrm>
          <a:prstGeom prst="rect">
            <a:avLst/>
          </a:prstGeom>
          <a:noFill/>
        </p:spPr>
        <p:txBody>
          <a:bodyPr wrap="square" rtlCol="0">
            <a:noAutofit/>
          </a:bodyPr>
          <a:lstStyle/>
          <a:p>
            <a:r>
              <a:rPr lang="en-US" altLang="zh-CN" sz="1000"/>
              <a:t>β1-4</a:t>
            </a:r>
          </a:p>
        </p:txBody>
      </p:sp>
      <p:sp>
        <p:nvSpPr>
          <p:cNvPr id="81" name="文本框 80"/>
          <p:cNvSpPr txBox="1"/>
          <p:nvPr/>
        </p:nvSpPr>
        <p:spPr>
          <a:xfrm>
            <a:off x="6454140" y="3275330"/>
            <a:ext cx="531495" cy="193675"/>
          </a:xfrm>
          <a:prstGeom prst="rect">
            <a:avLst/>
          </a:prstGeom>
          <a:noFill/>
        </p:spPr>
        <p:txBody>
          <a:bodyPr wrap="square" rtlCol="0">
            <a:noAutofit/>
          </a:bodyPr>
          <a:lstStyle/>
          <a:p>
            <a:r>
              <a:rPr lang="en-US" altLang="zh-CN" sz="1000"/>
              <a:t>β1-2</a:t>
            </a:r>
          </a:p>
        </p:txBody>
      </p:sp>
      <p:sp>
        <p:nvSpPr>
          <p:cNvPr id="82" name="矩形 81"/>
          <p:cNvSpPr/>
          <p:nvPr/>
        </p:nvSpPr>
        <p:spPr>
          <a:xfrm>
            <a:off x="7936230" y="3529330"/>
            <a:ext cx="183515" cy="151765"/>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3" name="椭圆 82"/>
          <p:cNvSpPr/>
          <p:nvPr/>
        </p:nvSpPr>
        <p:spPr>
          <a:xfrm>
            <a:off x="7535545" y="3512820"/>
            <a:ext cx="183515" cy="16827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4" name="菱形 83"/>
          <p:cNvSpPr/>
          <p:nvPr/>
        </p:nvSpPr>
        <p:spPr>
          <a:xfrm>
            <a:off x="7098030" y="3469005"/>
            <a:ext cx="216535" cy="208915"/>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5" name="直接连接符 84"/>
          <p:cNvCxnSpPr/>
          <p:nvPr/>
        </p:nvCxnSpPr>
        <p:spPr>
          <a:xfrm>
            <a:off x="7314565" y="3586480"/>
            <a:ext cx="220980" cy="1905"/>
          </a:xfrm>
          <a:prstGeom prst="line">
            <a:avLst/>
          </a:prstGeom>
        </p:spPr>
        <p:style>
          <a:lnRef idx="2">
            <a:schemeClr val="accent1"/>
          </a:lnRef>
          <a:fillRef idx="0">
            <a:srgbClr val="FFFFFF"/>
          </a:fillRef>
          <a:effectRef idx="0">
            <a:srgbClr val="FFFFFF"/>
          </a:effectRef>
          <a:fontRef idx="minor">
            <a:schemeClr val="tx1"/>
          </a:fontRef>
        </p:style>
      </p:cxnSp>
      <p:cxnSp>
        <p:nvCxnSpPr>
          <p:cNvPr id="86" name="直接连接符 85"/>
          <p:cNvCxnSpPr>
            <a:stCxn id="83" idx="6"/>
            <a:endCxn id="82" idx="1"/>
          </p:cNvCxnSpPr>
          <p:nvPr/>
        </p:nvCxnSpPr>
        <p:spPr>
          <a:xfrm>
            <a:off x="7719060" y="3597275"/>
            <a:ext cx="217170" cy="8255"/>
          </a:xfrm>
          <a:prstGeom prst="line">
            <a:avLst/>
          </a:prstGeom>
        </p:spPr>
        <p:style>
          <a:lnRef idx="2">
            <a:schemeClr val="accent1"/>
          </a:lnRef>
          <a:fillRef idx="0">
            <a:srgbClr val="FFFFFF"/>
          </a:fillRef>
          <a:effectRef idx="0">
            <a:srgbClr val="FFFFFF"/>
          </a:effectRef>
          <a:fontRef idx="minor">
            <a:schemeClr val="tx1"/>
          </a:fontRef>
        </p:style>
      </p:cxnSp>
      <p:sp>
        <p:nvSpPr>
          <p:cNvPr id="87" name="文本框 86"/>
          <p:cNvSpPr txBox="1"/>
          <p:nvPr/>
        </p:nvSpPr>
        <p:spPr>
          <a:xfrm>
            <a:off x="7220585" y="3312795"/>
            <a:ext cx="660400" cy="156210"/>
          </a:xfrm>
          <a:prstGeom prst="rect">
            <a:avLst/>
          </a:prstGeom>
          <a:noFill/>
        </p:spPr>
        <p:txBody>
          <a:bodyPr wrap="square" rtlCol="0">
            <a:noAutofit/>
          </a:bodyPr>
          <a:lstStyle/>
          <a:p>
            <a:r>
              <a:rPr lang="en-US" altLang="zh-CN" sz="1000"/>
              <a:t>α2-6</a:t>
            </a:r>
          </a:p>
        </p:txBody>
      </p:sp>
      <p:sp>
        <p:nvSpPr>
          <p:cNvPr id="88" name="文本框 87"/>
          <p:cNvSpPr txBox="1"/>
          <p:nvPr/>
        </p:nvSpPr>
        <p:spPr>
          <a:xfrm>
            <a:off x="7659370" y="3312795"/>
            <a:ext cx="528320" cy="156210"/>
          </a:xfrm>
          <a:prstGeom prst="rect">
            <a:avLst/>
          </a:prstGeom>
          <a:noFill/>
        </p:spPr>
        <p:txBody>
          <a:bodyPr wrap="square" rtlCol="0">
            <a:noAutofit/>
          </a:bodyPr>
          <a:lstStyle/>
          <a:p>
            <a:r>
              <a:rPr lang="en-US" altLang="zh-CN" sz="1000"/>
              <a:t>β1-4</a:t>
            </a:r>
          </a:p>
        </p:txBody>
      </p:sp>
      <p:sp>
        <p:nvSpPr>
          <p:cNvPr id="89" name="圆角矩形 88"/>
          <p:cNvSpPr/>
          <p:nvPr/>
        </p:nvSpPr>
        <p:spPr>
          <a:xfrm>
            <a:off x="205105" y="1178560"/>
            <a:ext cx="8395970" cy="303530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0" name="矩形 89"/>
          <p:cNvSpPr/>
          <p:nvPr/>
        </p:nvSpPr>
        <p:spPr>
          <a:xfrm>
            <a:off x="6875145" y="1948815"/>
            <a:ext cx="1504315" cy="569595"/>
          </a:xfrm>
          <a:prstGeom prst="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a:t>遍历结果</a:t>
            </a:r>
          </a:p>
        </p:txBody>
      </p:sp>
      <p:sp>
        <p:nvSpPr>
          <p:cNvPr id="91" name="下箭头 90"/>
          <p:cNvSpPr/>
          <p:nvPr/>
        </p:nvSpPr>
        <p:spPr>
          <a:xfrm>
            <a:off x="587375" y="4213860"/>
            <a:ext cx="457835" cy="58991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2" name="文本框 91"/>
          <p:cNvSpPr txBox="1"/>
          <p:nvPr/>
        </p:nvSpPr>
        <p:spPr>
          <a:xfrm>
            <a:off x="1077595" y="4322445"/>
            <a:ext cx="2385695" cy="368300"/>
          </a:xfrm>
          <a:prstGeom prst="rect">
            <a:avLst/>
          </a:prstGeom>
          <a:noFill/>
        </p:spPr>
        <p:txBody>
          <a:bodyPr wrap="square" rtlCol="0">
            <a:spAutoFit/>
          </a:bodyPr>
          <a:lstStyle/>
          <a:p>
            <a:r>
              <a:rPr lang="zh-CN" altLang="en-US" b="1"/>
              <a:t>构建坐标系进行编码</a:t>
            </a:r>
          </a:p>
        </p:txBody>
      </p:sp>
      <p:sp>
        <p:nvSpPr>
          <p:cNvPr id="94" name="右箭头 93"/>
          <p:cNvSpPr/>
          <p:nvPr/>
        </p:nvSpPr>
        <p:spPr>
          <a:xfrm>
            <a:off x="4189730" y="5030470"/>
            <a:ext cx="967740" cy="4603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5" name="文本框 94"/>
          <p:cNvSpPr txBox="1"/>
          <p:nvPr/>
        </p:nvSpPr>
        <p:spPr>
          <a:xfrm>
            <a:off x="4145915" y="4803775"/>
            <a:ext cx="1473200" cy="337185"/>
          </a:xfrm>
          <a:prstGeom prst="rect">
            <a:avLst/>
          </a:prstGeom>
          <a:noFill/>
        </p:spPr>
        <p:txBody>
          <a:bodyPr wrap="square" rtlCol="0">
            <a:spAutoFit/>
          </a:bodyPr>
          <a:lstStyle/>
          <a:p>
            <a:r>
              <a:rPr lang="zh-CN" altLang="en-US" sz="1600" b="1"/>
              <a:t>特征提取</a:t>
            </a:r>
          </a:p>
        </p:txBody>
      </p:sp>
      <p:pic>
        <p:nvPicPr>
          <p:cNvPr id="97" name="图片 96"/>
          <p:cNvPicPr>
            <a:picLocks noChangeAspect="1"/>
          </p:cNvPicPr>
          <p:nvPr/>
        </p:nvPicPr>
        <p:blipFill>
          <a:blip r:embed="rId6"/>
          <a:stretch>
            <a:fillRect/>
          </a:stretch>
        </p:blipFill>
        <p:spPr>
          <a:xfrm>
            <a:off x="53340" y="4803775"/>
            <a:ext cx="4092575" cy="892175"/>
          </a:xfrm>
          <a:prstGeom prst="rect">
            <a:avLst/>
          </a:prstGeom>
        </p:spPr>
      </p:pic>
      <p:pic>
        <p:nvPicPr>
          <p:cNvPr id="98" name="图片 97"/>
          <p:cNvPicPr>
            <a:picLocks noChangeAspect="1"/>
          </p:cNvPicPr>
          <p:nvPr/>
        </p:nvPicPr>
        <p:blipFill>
          <a:blip r:embed="rId7"/>
          <a:stretch>
            <a:fillRect/>
          </a:stretch>
        </p:blipFill>
        <p:spPr>
          <a:xfrm>
            <a:off x="5157470" y="4516755"/>
            <a:ext cx="3670300" cy="1691005"/>
          </a:xfrm>
          <a:prstGeom prst="rect">
            <a:avLst/>
          </a:prstGeom>
        </p:spPr>
      </p:pic>
      <p:sp>
        <p:nvSpPr>
          <p:cNvPr id="6" name="文本框 5"/>
          <p:cNvSpPr txBox="1"/>
          <p:nvPr/>
        </p:nvSpPr>
        <p:spPr>
          <a:xfrm>
            <a:off x="2802255" y="2048510"/>
            <a:ext cx="2797810" cy="337185"/>
          </a:xfrm>
          <a:prstGeom prst="rect">
            <a:avLst/>
          </a:prstGeom>
          <a:noFill/>
        </p:spPr>
        <p:txBody>
          <a:bodyPr wrap="square" rtlCol="0">
            <a:spAutoFit/>
          </a:bodyPr>
          <a:lstStyle/>
          <a:p>
            <a:r>
              <a:rPr lang="zh-CN" altLang="en-US" sz="1600"/>
              <a:t>注：</a:t>
            </a:r>
            <a:r>
              <a:rPr lang="en-US" altLang="zh-CN" sz="1600"/>
              <a:t>2+1</a:t>
            </a:r>
            <a:r>
              <a:rPr lang="zh-CN" altLang="en-US" sz="1600"/>
              <a:t>中包括</a:t>
            </a:r>
            <a:r>
              <a:rPr lang="en-US" altLang="zh-CN" sz="1600"/>
              <a:t>α</a:t>
            </a:r>
            <a:r>
              <a:rPr lang="zh-CN" altLang="en-US" sz="1600"/>
              <a:t>构象</a:t>
            </a:r>
            <a:r>
              <a:rPr lang="en-US" altLang="zh-CN" sz="1600"/>
              <a:t>+β</a:t>
            </a:r>
            <a:r>
              <a:rPr lang="zh-CN" altLang="en-US" sz="1600"/>
              <a:t>构象</a:t>
            </a:r>
          </a:p>
        </p:txBody>
      </p:sp>
      <p:grpSp>
        <p:nvGrpSpPr>
          <p:cNvPr id="9" name="Group 8">
            <a:extLst>
              <a:ext uri="{FF2B5EF4-FFF2-40B4-BE49-F238E27FC236}">
                <a16:creationId xmlns:a16="http://schemas.microsoft.com/office/drawing/2014/main" id="{052EDA4A-90CD-F8A8-94BD-50F2BEDCD2A4}"/>
              </a:ext>
            </a:extLst>
          </p:cNvPr>
          <p:cNvGrpSpPr/>
          <p:nvPr/>
        </p:nvGrpSpPr>
        <p:grpSpPr>
          <a:xfrm>
            <a:off x="3039060" y="-745624"/>
            <a:ext cx="6127750" cy="1653540"/>
            <a:chOff x="2667635" y="1905000"/>
            <a:chExt cx="6127750" cy="1653540"/>
          </a:xfrm>
        </p:grpSpPr>
        <p:sp>
          <p:nvSpPr>
            <p:cNvPr id="10" name="矩形 17">
              <a:extLst>
                <a:ext uri="{FF2B5EF4-FFF2-40B4-BE49-F238E27FC236}">
                  <a16:creationId xmlns:a16="http://schemas.microsoft.com/office/drawing/2014/main" id="{58FA3F6B-E3F6-C48C-DB02-957BA5FA5536}"/>
                </a:ext>
              </a:extLst>
            </p:cNvPr>
            <p:cNvSpPr/>
            <p:nvPr/>
          </p:nvSpPr>
          <p:spPr>
            <a:xfrm>
              <a:off x="6386195" y="3319780"/>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8">
              <a:extLst>
                <a:ext uri="{FF2B5EF4-FFF2-40B4-BE49-F238E27FC236}">
                  <a16:creationId xmlns:a16="http://schemas.microsoft.com/office/drawing/2014/main" id="{4BCADE72-884E-D8E9-5330-DEDEBC677B7B}"/>
                </a:ext>
              </a:extLst>
            </p:cNvPr>
            <p:cNvSpPr/>
            <p:nvPr/>
          </p:nvSpPr>
          <p:spPr>
            <a:xfrm>
              <a:off x="5781675" y="3307080"/>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椭圆 19">
              <a:extLst>
                <a:ext uri="{FF2B5EF4-FFF2-40B4-BE49-F238E27FC236}">
                  <a16:creationId xmlns:a16="http://schemas.microsoft.com/office/drawing/2014/main" id="{9F65E48F-5272-2CE7-18EA-B4033D1E4C84}"/>
                </a:ext>
              </a:extLst>
            </p:cNvPr>
            <p:cNvSpPr/>
            <p:nvPr/>
          </p:nvSpPr>
          <p:spPr>
            <a:xfrm>
              <a:off x="5152390" y="3290570"/>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6" name="椭圆 20">
              <a:extLst>
                <a:ext uri="{FF2B5EF4-FFF2-40B4-BE49-F238E27FC236}">
                  <a16:creationId xmlns:a16="http://schemas.microsoft.com/office/drawing/2014/main" id="{5ABDEEB1-08C7-EF65-4DBD-00348B783CCB}"/>
                </a:ext>
              </a:extLst>
            </p:cNvPr>
            <p:cNvSpPr/>
            <p:nvPr/>
          </p:nvSpPr>
          <p:spPr>
            <a:xfrm>
              <a:off x="4547870" y="328993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9" name="椭圆 21">
              <a:extLst>
                <a:ext uri="{FF2B5EF4-FFF2-40B4-BE49-F238E27FC236}">
                  <a16:creationId xmlns:a16="http://schemas.microsoft.com/office/drawing/2014/main" id="{3AE6B011-40A5-F2D4-3DDA-30FA7B1E7414}"/>
                </a:ext>
              </a:extLst>
            </p:cNvPr>
            <p:cNvSpPr/>
            <p:nvPr/>
          </p:nvSpPr>
          <p:spPr>
            <a:xfrm>
              <a:off x="5152390" y="277304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0" name="矩形 22">
              <a:extLst>
                <a:ext uri="{FF2B5EF4-FFF2-40B4-BE49-F238E27FC236}">
                  <a16:creationId xmlns:a16="http://schemas.microsoft.com/office/drawing/2014/main" id="{EF4BC429-FBEA-AC22-F806-18B68FC10484}"/>
                </a:ext>
              </a:extLst>
            </p:cNvPr>
            <p:cNvSpPr/>
            <p:nvPr/>
          </p:nvSpPr>
          <p:spPr>
            <a:xfrm>
              <a:off x="3943350" y="3289935"/>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1" name="椭圆 23">
              <a:extLst>
                <a:ext uri="{FF2B5EF4-FFF2-40B4-BE49-F238E27FC236}">
                  <a16:creationId xmlns:a16="http://schemas.microsoft.com/office/drawing/2014/main" id="{6B51A9AD-9FB2-5A7E-B641-ECDD7B4CE144}"/>
                </a:ext>
              </a:extLst>
            </p:cNvPr>
            <p:cNvSpPr/>
            <p:nvPr/>
          </p:nvSpPr>
          <p:spPr>
            <a:xfrm>
              <a:off x="3322320" y="3263900"/>
              <a:ext cx="273685" cy="26479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2" name="菱形 24">
              <a:extLst>
                <a:ext uri="{FF2B5EF4-FFF2-40B4-BE49-F238E27FC236}">
                  <a16:creationId xmlns:a16="http://schemas.microsoft.com/office/drawing/2014/main" id="{DA4DC58A-7A04-A203-CE3E-413817BEA9C2}"/>
                </a:ext>
              </a:extLst>
            </p:cNvPr>
            <p:cNvSpPr/>
            <p:nvPr/>
          </p:nvSpPr>
          <p:spPr>
            <a:xfrm>
              <a:off x="2667635" y="3229610"/>
              <a:ext cx="323850" cy="328930"/>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03" name="直接连接符 25">
              <a:extLst>
                <a:ext uri="{FF2B5EF4-FFF2-40B4-BE49-F238E27FC236}">
                  <a16:creationId xmlns:a16="http://schemas.microsoft.com/office/drawing/2014/main" id="{ABC5C030-F6ED-F4A8-F69B-6047737FE1AB}"/>
                </a:ext>
              </a:extLst>
            </p:cNvPr>
            <p:cNvCxnSpPr>
              <a:stCxn id="99" idx="4"/>
              <a:endCxn id="93" idx="0"/>
            </p:cNvCxnSpPr>
            <p:nvPr/>
          </p:nvCxnSpPr>
          <p:spPr>
            <a:xfrm>
              <a:off x="5293360" y="3028950"/>
              <a:ext cx="0" cy="261620"/>
            </a:xfrm>
            <a:prstGeom prst="line">
              <a:avLst/>
            </a:prstGeom>
          </p:spPr>
          <p:style>
            <a:lnRef idx="2">
              <a:schemeClr val="accent1"/>
            </a:lnRef>
            <a:fillRef idx="0">
              <a:srgbClr val="FFFFFF"/>
            </a:fillRef>
            <a:effectRef idx="0">
              <a:srgbClr val="FFFFFF"/>
            </a:effectRef>
            <a:fontRef idx="minor">
              <a:schemeClr val="tx1"/>
            </a:fontRef>
          </p:style>
        </p:cxnSp>
        <p:cxnSp>
          <p:nvCxnSpPr>
            <p:cNvPr id="104" name="直接连接符 26">
              <a:extLst>
                <a:ext uri="{FF2B5EF4-FFF2-40B4-BE49-F238E27FC236}">
                  <a16:creationId xmlns:a16="http://schemas.microsoft.com/office/drawing/2014/main" id="{999C0002-A576-74D6-5685-AB161797A703}"/>
                </a:ext>
              </a:extLst>
            </p:cNvPr>
            <p:cNvCxnSpPr>
              <a:stCxn id="102" idx="3"/>
              <a:endCxn id="101" idx="2"/>
            </p:cNvCxnSpPr>
            <p:nvPr/>
          </p:nvCxnSpPr>
          <p:spPr>
            <a:xfrm>
              <a:off x="2991485" y="3394075"/>
              <a:ext cx="330835" cy="2540"/>
            </a:xfrm>
            <a:prstGeom prst="line">
              <a:avLst/>
            </a:prstGeom>
          </p:spPr>
          <p:style>
            <a:lnRef idx="2">
              <a:schemeClr val="accent1"/>
            </a:lnRef>
            <a:fillRef idx="0">
              <a:srgbClr val="FFFFFF"/>
            </a:fillRef>
            <a:effectRef idx="0">
              <a:srgbClr val="FFFFFF"/>
            </a:effectRef>
            <a:fontRef idx="minor">
              <a:schemeClr val="tx1"/>
            </a:fontRef>
          </p:style>
        </p:cxnSp>
        <p:cxnSp>
          <p:nvCxnSpPr>
            <p:cNvPr id="105" name="直接连接符 27">
              <a:extLst>
                <a:ext uri="{FF2B5EF4-FFF2-40B4-BE49-F238E27FC236}">
                  <a16:creationId xmlns:a16="http://schemas.microsoft.com/office/drawing/2014/main" id="{7BBE5897-8A78-AB25-12D7-C4E1BF4A8064}"/>
                </a:ext>
              </a:extLst>
            </p:cNvPr>
            <p:cNvCxnSpPr>
              <a:stCxn id="101" idx="6"/>
              <a:endCxn id="100" idx="1"/>
            </p:cNvCxnSpPr>
            <p:nvPr/>
          </p:nvCxnSpPr>
          <p:spPr>
            <a:xfrm>
              <a:off x="3596005" y="3396615"/>
              <a:ext cx="347345" cy="12700"/>
            </a:xfrm>
            <a:prstGeom prst="line">
              <a:avLst/>
            </a:prstGeom>
          </p:spPr>
          <p:style>
            <a:lnRef idx="2">
              <a:schemeClr val="accent1"/>
            </a:lnRef>
            <a:fillRef idx="0">
              <a:srgbClr val="FFFFFF"/>
            </a:fillRef>
            <a:effectRef idx="0">
              <a:srgbClr val="FFFFFF"/>
            </a:effectRef>
            <a:fontRef idx="minor">
              <a:schemeClr val="tx1"/>
            </a:fontRef>
          </p:style>
        </p:cxnSp>
        <p:cxnSp>
          <p:nvCxnSpPr>
            <p:cNvPr id="106" name="直接连接符 28">
              <a:extLst>
                <a:ext uri="{FF2B5EF4-FFF2-40B4-BE49-F238E27FC236}">
                  <a16:creationId xmlns:a16="http://schemas.microsoft.com/office/drawing/2014/main" id="{A4BBBE6B-0783-A9D1-BA3B-F15CF7F733E4}"/>
                </a:ext>
              </a:extLst>
            </p:cNvPr>
            <p:cNvCxnSpPr>
              <a:stCxn id="100" idx="3"/>
              <a:endCxn id="96" idx="2"/>
            </p:cNvCxnSpPr>
            <p:nvPr/>
          </p:nvCxnSpPr>
          <p:spPr>
            <a:xfrm>
              <a:off x="4217035" y="3409315"/>
              <a:ext cx="330835" cy="8890"/>
            </a:xfrm>
            <a:prstGeom prst="line">
              <a:avLst/>
            </a:prstGeom>
          </p:spPr>
          <p:style>
            <a:lnRef idx="2">
              <a:schemeClr val="accent1"/>
            </a:lnRef>
            <a:fillRef idx="0">
              <a:srgbClr val="FFFFFF"/>
            </a:fillRef>
            <a:effectRef idx="0">
              <a:srgbClr val="FFFFFF"/>
            </a:effectRef>
            <a:fontRef idx="minor">
              <a:schemeClr val="tx1"/>
            </a:fontRef>
          </p:style>
        </p:cxnSp>
        <p:cxnSp>
          <p:nvCxnSpPr>
            <p:cNvPr id="107" name="直接连接符 29">
              <a:extLst>
                <a:ext uri="{FF2B5EF4-FFF2-40B4-BE49-F238E27FC236}">
                  <a16:creationId xmlns:a16="http://schemas.microsoft.com/office/drawing/2014/main" id="{0667339B-C110-5FD3-4D8F-2BC0C533D989}"/>
                </a:ext>
              </a:extLst>
            </p:cNvPr>
            <p:cNvCxnSpPr>
              <a:stCxn id="96" idx="6"/>
              <a:endCxn id="93" idx="2"/>
            </p:cNvCxnSpPr>
            <p:nvPr/>
          </p:nvCxnSpPr>
          <p:spPr>
            <a:xfrm>
              <a:off x="4829810" y="3418205"/>
              <a:ext cx="322580" cy="635"/>
            </a:xfrm>
            <a:prstGeom prst="line">
              <a:avLst/>
            </a:prstGeom>
          </p:spPr>
          <p:style>
            <a:lnRef idx="2">
              <a:schemeClr val="accent1"/>
            </a:lnRef>
            <a:fillRef idx="0">
              <a:srgbClr val="FFFFFF"/>
            </a:fillRef>
            <a:effectRef idx="0">
              <a:srgbClr val="FFFFFF"/>
            </a:effectRef>
            <a:fontRef idx="minor">
              <a:schemeClr val="tx1"/>
            </a:fontRef>
          </p:style>
        </p:cxnSp>
        <p:cxnSp>
          <p:nvCxnSpPr>
            <p:cNvPr id="108" name="直接连接符 30">
              <a:extLst>
                <a:ext uri="{FF2B5EF4-FFF2-40B4-BE49-F238E27FC236}">
                  <a16:creationId xmlns:a16="http://schemas.microsoft.com/office/drawing/2014/main" id="{CA2E5C7D-8126-CA2A-0DB4-86C2B2ABBE28}"/>
                </a:ext>
              </a:extLst>
            </p:cNvPr>
            <p:cNvCxnSpPr>
              <a:stCxn id="93" idx="6"/>
              <a:endCxn id="13" idx="1"/>
            </p:cNvCxnSpPr>
            <p:nvPr/>
          </p:nvCxnSpPr>
          <p:spPr>
            <a:xfrm>
              <a:off x="5434330" y="3418840"/>
              <a:ext cx="347345" cy="7620"/>
            </a:xfrm>
            <a:prstGeom prst="line">
              <a:avLst/>
            </a:prstGeom>
          </p:spPr>
          <p:style>
            <a:lnRef idx="2">
              <a:schemeClr val="accent1"/>
            </a:lnRef>
            <a:fillRef idx="0">
              <a:srgbClr val="FFFFFF"/>
            </a:fillRef>
            <a:effectRef idx="0">
              <a:srgbClr val="FFFFFF"/>
            </a:effectRef>
            <a:fontRef idx="minor">
              <a:schemeClr val="tx1"/>
            </a:fontRef>
          </p:style>
        </p:cxnSp>
        <p:cxnSp>
          <p:nvCxnSpPr>
            <p:cNvPr id="109" name="直接连接符 31">
              <a:extLst>
                <a:ext uri="{FF2B5EF4-FFF2-40B4-BE49-F238E27FC236}">
                  <a16:creationId xmlns:a16="http://schemas.microsoft.com/office/drawing/2014/main" id="{CF383D29-B66B-C958-3EDA-1B6EF5A1D55C}"/>
                </a:ext>
              </a:extLst>
            </p:cNvPr>
            <p:cNvCxnSpPr>
              <a:stCxn id="13" idx="3"/>
              <a:endCxn id="10" idx="1"/>
            </p:cNvCxnSpPr>
            <p:nvPr/>
          </p:nvCxnSpPr>
          <p:spPr>
            <a:xfrm>
              <a:off x="6055360" y="3426460"/>
              <a:ext cx="330835" cy="12700"/>
            </a:xfrm>
            <a:prstGeom prst="line">
              <a:avLst/>
            </a:prstGeom>
          </p:spPr>
          <p:style>
            <a:lnRef idx="2">
              <a:schemeClr val="accent1"/>
            </a:lnRef>
            <a:fillRef idx="0">
              <a:srgbClr val="FFFFFF"/>
            </a:fillRef>
            <a:effectRef idx="0">
              <a:srgbClr val="FFFFFF"/>
            </a:effectRef>
            <a:fontRef idx="minor">
              <a:schemeClr val="tx1"/>
            </a:fontRef>
          </p:style>
        </p:cxnSp>
        <p:sp>
          <p:nvSpPr>
            <p:cNvPr id="110" name="文本框 33">
              <a:extLst>
                <a:ext uri="{FF2B5EF4-FFF2-40B4-BE49-F238E27FC236}">
                  <a16:creationId xmlns:a16="http://schemas.microsoft.com/office/drawing/2014/main" id="{0CF56E10-4DFF-C563-0F72-A308F22AA0BF}"/>
                </a:ext>
              </a:extLst>
            </p:cNvPr>
            <p:cNvSpPr txBox="1"/>
            <p:nvPr/>
          </p:nvSpPr>
          <p:spPr>
            <a:xfrm>
              <a:off x="2895600" y="3181350"/>
              <a:ext cx="521970" cy="245110"/>
            </a:xfrm>
            <a:prstGeom prst="rect">
              <a:avLst/>
            </a:prstGeom>
            <a:noFill/>
          </p:spPr>
          <p:txBody>
            <a:bodyPr wrap="square" rtlCol="0">
              <a:spAutoFit/>
            </a:bodyPr>
            <a:lstStyle/>
            <a:p>
              <a:r>
                <a:rPr lang="en-US" altLang="zh-CN" sz="1000"/>
                <a:t>α2-6</a:t>
              </a:r>
            </a:p>
          </p:txBody>
        </p:sp>
        <p:sp>
          <p:nvSpPr>
            <p:cNvPr id="111" name="文本框 34">
              <a:extLst>
                <a:ext uri="{FF2B5EF4-FFF2-40B4-BE49-F238E27FC236}">
                  <a16:creationId xmlns:a16="http://schemas.microsoft.com/office/drawing/2014/main" id="{C0957C6F-69AC-56E1-CF18-EF53AA78CE8C}"/>
                </a:ext>
              </a:extLst>
            </p:cNvPr>
            <p:cNvSpPr txBox="1"/>
            <p:nvPr/>
          </p:nvSpPr>
          <p:spPr>
            <a:xfrm>
              <a:off x="3556000" y="3164205"/>
              <a:ext cx="521970" cy="245110"/>
            </a:xfrm>
            <a:prstGeom prst="rect">
              <a:avLst/>
            </a:prstGeom>
            <a:noFill/>
          </p:spPr>
          <p:txBody>
            <a:bodyPr wrap="square" rtlCol="0">
              <a:spAutoFit/>
            </a:bodyPr>
            <a:lstStyle/>
            <a:p>
              <a:r>
                <a:rPr lang="en-US" altLang="zh-CN" sz="1000"/>
                <a:t>β1-4</a:t>
              </a:r>
            </a:p>
          </p:txBody>
        </p:sp>
        <p:sp>
          <p:nvSpPr>
            <p:cNvPr id="112" name="文本框 35">
              <a:extLst>
                <a:ext uri="{FF2B5EF4-FFF2-40B4-BE49-F238E27FC236}">
                  <a16:creationId xmlns:a16="http://schemas.microsoft.com/office/drawing/2014/main" id="{D8CD6BE2-E086-E17D-E5C8-67B7DB2FF92A}"/>
                </a:ext>
              </a:extLst>
            </p:cNvPr>
            <p:cNvSpPr txBox="1"/>
            <p:nvPr/>
          </p:nvSpPr>
          <p:spPr>
            <a:xfrm>
              <a:off x="4184015" y="3194050"/>
              <a:ext cx="521970" cy="245110"/>
            </a:xfrm>
            <a:prstGeom prst="rect">
              <a:avLst/>
            </a:prstGeom>
            <a:noFill/>
          </p:spPr>
          <p:txBody>
            <a:bodyPr wrap="square" rtlCol="0">
              <a:spAutoFit/>
            </a:bodyPr>
            <a:lstStyle/>
            <a:p>
              <a:r>
                <a:rPr lang="en-US" altLang="zh-CN" sz="1000"/>
                <a:t>β1-2</a:t>
              </a:r>
            </a:p>
          </p:txBody>
        </p:sp>
        <p:sp>
          <p:nvSpPr>
            <p:cNvPr id="113" name="文本框 36">
              <a:extLst>
                <a:ext uri="{FF2B5EF4-FFF2-40B4-BE49-F238E27FC236}">
                  <a16:creationId xmlns:a16="http://schemas.microsoft.com/office/drawing/2014/main" id="{D59E257A-7FA9-A3D3-E77D-045E325ADA09}"/>
                </a:ext>
              </a:extLst>
            </p:cNvPr>
            <p:cNvSpPr txBox="1"/>
            <p:nvPr/>
          </p:nvSpPr>
          <p:spPr>
            <a:xfrm>
              <a:off x="4742815" y="3194050"/>
              <a:ext cx="521970" cy="245110"/>
            </a:xfrm>
            <a:prstGeom prst="rect">
              <a:avLst/>
            </a:prstGeom>
            <a:noFill/>
          </p:spPr>
          <p:txBody>
            <a:bodyPr wrap="square" rtlCol="0">
              <a:spAutoFit/>
            </a:bodyPr>
            <a:lstStyle/>
            <a:p>
              <a:r>
                <a:rPr lang="en-US" altLang="zh-CN" sz="1000" dirty="0"/>
                <a:t>α1-3</a:t>
              </a:r>
            </a:p>
          </p:txBody>
        </p:sp>
        <p:sp>
          <p:nvSpPr>
            <p:cNvPr id="114" name="文本框 37">
              <a:extLst>
                <a:ext uri="{FF2B5EF4-FFF2-40B4-BE49-F238E27FC236}">
                  <a16:creationId xmlns:a16="http://schemas.microsoft.com/office/drawing/2014/main" id="{913E1C91-3271-0055-6262-A705FB78A08E}"/>
                </a:ext>
              </a:extLst>
            </p:cNvPr>
            <p:cNvSpPr txBox="1"/>
            <p:nvPr/>
          </p:nvSpPr>
          <p:spPr>
            <a:xfrm>
              <a:off x="5301615" y="3018790"/>
              <a:ext cx="521970" cy="245110"/>
            </a:xfrm>
            <a:prstGeom prst="rect">
              <a:avLst/>
            </a:prstGeom>
            <a:noFill/>
          </p:spPr>
          <p:txBody>
            <a:bodyPr wrap="square" rtlCol="0">
              <a:spAutoFit/>
            </a:bodyPr>
            <a:lstStyle/>
            <a:p>
              <a:r>
                <a:rPr lang="en-US" altLang="zh-CN" sz="1000"/>
                <a:t>α1-6</a:t>
              </a:r>
            </a:p>
          </p:txBody>
        </p:sp>
        <p:sp>
          <p:nvSpPr>
            <p:cNvPr id="115" name="文本框 38">
              <a:extLst>
                <a:ext uri="{FF2B5EF4-FFF2-40B4-BE49-F238E27FC236}">
                  <a16:creationId xmlns:a16="http://schemas.microsoft.com/office/drawing/2014/main" id="{049236B8-9076-B777-59E6-A6981856132A}"/>
                </a:ext>
              </a:extLst>
            </p:cNvPr>
            <p:cNvSpPr txBox="1"/>
            <p:nvPr/>
          </p:nvSpPr>
          <p:spPr>
            <a:xfrm>
              <a:off x="5413375" y="3181350"/>
              <a:ext cx="521970" cy="245110"/>
            </a:xfrm>
            <a:prstGeom prst="rect">
              <a:avLst/>
            </a:prstGeom>
            <a:noFill/>
          </p:spPr>
          <p:txBody>
            <a:bodyPr wrap="square" rtlCol="0">
              <a:spAutoFit/>
            </a:bodyPr>
            <a:lstStyle/>
            <a:p>
              <a:r>
                <a:rPr lang="en-US" altLang="zh-CN" sz="1000"/>
                <a:t>β1-4</a:t>
              </a:r>
            </a:p>
          </p:txBody>
        </p:sp>
        <p:sp>
          <p:nvSpPr>
            <p:cNvPr id="116" name="文本框 39">
              <a:extLst>
                <a:ext uri="{FF2B5EF4-FFF2-40B4-BE49-F238E27FC236}">
                  <a16:creationId xmlns:a16="http://schemas.microsoft.com/office/drawing/2014/main" id="{D3393187-ACE5-A2D1-5DCE-A3A7694A5096}"/>
                </a:ext>
              </a:extLst>
            </p:cNvPr>
            <p:cNvSpPr txBox="1"/>
            <p:nvPr/>
          </p:nvSpPr>
          <p:spPr>
            <a:xfrm>
              <a:off x="5960110" y="3173730"/>
              <a:ext cx="521970" cy="245110"/>
            </a:xfrm>
            <a:prstGeom prst="rect">
              <a:avLst/>
            </a:prstGeom>
            <a:noFill/>
          </p:spPr>
          <p:txBody>
            <a:bodyPr wrap="square" rtlCol="0">
              <a:spAutoFit/>
            </a:bodyPr>
            <a:lstStyle/>
            <a:p>
              <a:r>
                <a:rPr lang="en-US" altLang="zh-CN" sz="1000"/>
                <a:t>β1-4</a:t>
              </a:r>
            </a:p>
          </p:txBody>
        </p:sp>
        <p:sp>
          <p:nvSpPr>
            <p:cNvPr id="117" name="菱形 40">
              <a:extLst>
                <a:ext uri="{FF2B5EF4-FFF2-40B4-BE49-F238E27FC236}">
                  <a16:creationId xmlns:a16="http://schemas.microsoft.com/office/drawing/2014/main" id="{A7986DDA-06C7-03FE-F3B5-5C80FF43D1FF}"/>
                </a:ext>
              </a:extLst>
            </p:cNvPr>
            <p:cNvSpPr/>
            <p:nvPr/>
          </p:nvSpPr>
          <p:spPr>
            <a:xfrm>
              <a:off x="7269480" y="1905000"/>
              <a:ext cx="323850" cy="328930"/>
            </a:xfrm>
            <a:prstGeom prst="diamond">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8" name="文本框 41">
              <a:extLst>
                <a:ext uri="{FF2B5EF4-FFF2-40B4-BE49-F238E27FC236}">
                  <a16:creationId xmlns:a16="http://schemas.microsoft.com/office/drawing/2014/main" id="{7272B1A0-CE07-A526-1033-2AC87933BF40}"/>
                </a:ext>
              </a:extLst>
            </p:cNvPr>
            <p:cNvSpPr txBox="1"/>
            <p:nvPr/>
          </p:nvSpPr>
          <p:spPr>
            <a:xfrm>
              <a:off x="7667625" y="1905000"/>
              <a:ext cx="1061085" cy="306705"/>
            </a:xfrm>
            <a:prstGeom prst="rect">
              <a:avLst/>
            </a:prstGeom>
            <a:noFill/>
          </p:spPr>
          <p:txBody>
            <a:bodyPr wrap="square" rtlCol="0" anchor="t">
              <a:spAutoFit/>
            </a:bodyPr>
            <a:lstStyle/>
            <a:p>
              <a:r>
                <a:rPr lang="zh-CN" altLang="en-US" sz="1400" dirty="0">
                  <a:sym typeface="+mn-ea"/>
                </a:rPr>
                <a:t>Neu5Ac</a:t>
              </a:r>
            </a:p>
          </p:txBody>
        </p:sp>
        <p:sp>
          <p:nvSpPr>
            <p:cNvPr id="119" name="椭圆 43">
              <a:extLst>
                <a:ext uri="{FF2B5EF4-FFF2-40B4-BE49-F238E27FC236}">
                  <a16:creationId xmlns:a16="http://schemas.microsoft.com/office/drawing/2014/main" id="{E343B0A1-6582-C118-0100-9884ACDAFD17}"/>
                </a:ext>
              </a:extLst>
            </p:cNvPr>
            <p:cNvSpPr/>
            <p:nvPr/>
          </p:nvSpPr>
          <p:spPr>
            <a:xfrm>
              <a:off x="7325995" y="2402205"/>
              <a:ext cx="273685" cy="26479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0" name="文本框 44">
              <a:extLst>
                <a:ext uri="{FF2B5EF4-FFF2-40B4-BE49-F238E27FC236}">
                  <a16:creationId xmlns:a16="http://schemas.microsoft.com/office/drawing/2014/main" id="{9118AE8E-2B26-CB5C-9087-4AD890CDEE3B}"/>
                </a:ext>
              </a:extLst>
            </p:cNvPr>
            <p:cNvSpPr txBox="1"/>
            <p:nvPr/>
          </p:nvSpPr>
          <p:spPr>
            <a:xfrm>
              <a:off x="7807960" y="2402205"/>
              <a:ext cx="624205" cy="306705"/>
            </a:xfrm>
            <a:prstGeom prst="rect">
              <a:avLst/>
            </a:prstGeom>
            <a:noFill/>
          </p:spPr>
          <p:txBody>
            <a:bodyPr wrap="square" rtlCol="0" anchor="t">
              <a:spAutoFit/>
            </a:bodyPr>
            <a:lstStyle/>
            <a:p>
              <a:r>
                <a:rPr lang="zh-CN" altLang="en-US" sz="1400">
                  <a:sym typeface="+mn-ea"/>
                </a:rPr>
                <a:t>Gal</a:t>
              </a:r>
            </a:p>
          </p:txBody>
        </p:sp>
        <p:sp>
          <p:nvSpPr>
            <p:cNvPr id="121" name="矩形 45">
              <a:extLst>
                <a:ext uri="{FF2B5EF4-FFF2-40B4-BE49-F238E27FC236}">
                  <a16:creationId xmlns:a16="http://schemas.microsoft.com/office/drawing/2014/main" id="{000D1ECF-807C-6ECE-37ED-C6722E828254}"/>
                </a:ext>
              </a:extLst>
            </p:cNvPr>
            <p:cNvSpPr/>
            <p:nvPr/>
          </p:nvSpPr>
          <p:spPr>
            <a:xfrm>
              <a:off x="7319645" y="2873375"/>
              <a:ext cx="273685" cy="23876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文本框 46">
              <a:extLst>
                <a:ext uri="{FF2B5EF4-FFF2-40B4-BE49-F238E27FC236}">
                  <a16:creationId xmlns:a16="http://schemas.microsoft.com/office/drawing/2014/main" id="{902BD808-2DE4-105A-498A-06856DD892D0}"/>
                </a:ext>
              </a:extLst>
            </p:cNvPr>
            <p:cNvSpPr txBox="1"/>
            <p:nvPr/>
          </p:nvSpPr>
          <p:spPr>
            <a:xfrm>
              <a:off x="7820025" y="2825115"/>
              <a:ext cx="975360" cy="306705"/>
            </a:xfrm>
            <a:prstGeom prst="rect">
              <a:avLst/>
            </a:prstGeom>
            <a:noFill/>
          </p:spPr>
          <p:txBody>
            <a:bodyPr wrap="square" rtlCol="0" anchor="t">
              <a:spAutoFit/>
            </a:bodyPr>
            <a:lstStyle/>
            <a:p>
              <a:r>
                <a:rPr lang="zh-CN" altLang="en-US" sz="1400">
                  <a:sym typeface="+mn-ea"/>
                </a:rPr>
                <a:t>GlcNAc</a:t>
              </a:r>
            </a:p>
          </p:txBody>
        </p:sp>
        <p:sp>
          <p:nvSpPr>
            <p:cNvPr id="123" name="椭圆 47">
              <a:extLst>
                <a:ext uri="{FF2B5EF4-FFF2-40B4-BE49-F238E27FC236}">
                  <a16:creationId xmlns:a16="http://schemas.microsoft.com/office/drawing/2014/main" id="{24805067-0E0B-77F1-0324-F4DD1D27D890}"/>
                </a:ext>
              </a:extLst>
            </p:cNvPr>
            <p:cNvSpPr/>
            <p:nvPr/>
          </p:nvSpPr>
          <p:spPr>
            <a:xfrm>
              <a:off x="7317740" y="3297555"/>
              <a:ext cx="281940" cy="2559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4" name="文本框 48">
              <a:extLst>
                <a:ext uri="{FF2B5EF4-FFF2-40B4-BE49-F238E27FC236}">
                  <a16:creationId xmlns:a16="http://schemas.microsoft.com/office/drawing/2014/main" id="{A822AD49-82B1-CE33-7F53-724F8C31BD92}"/>
                </a:ext>
              </a:extLst>
            </p:cNvPr>
            <p:cNvSpPr txBox="1"/>
            <p:nvPr/>
          </p:nvSpPr>
          <p:spPr>
            <a:xfrm>
              <a:off x="7931150" y="3248025"/>
              <a:ext cx="548640" cy="306705"/>
            </a:xfrm>
            <a:prstGeom prst="rect">
              <a:avLst/>
            </a:prstGeom>
            <a:noFill/>
          </p:spPr>
          <p:txBody>
            <a:bodyPr wrap="square" rtlCol="0" anchor="t">
              <a:spAutoFit/>
            </a:bodyPr>
            <a:lstStyle/>
            <a:p>
              <a:r>
                <a:rPr lang="zh-CN" altLang="en-US" sz="1400">
                  <a:sym typeface="+mn-ea"/>
                </a:rPr>
                <a:t>Man</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RmYmNjODQ0NTc0NjBiOTQwMDlhMGVhYjk3YjU4NTUifQ=="/>
  <p:tag name="RESOURCE_RECORD_KEY" val="{&quot;70&quot;:[3317763,331265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52"/>
  <p:tag name="KSO_WM_UNIT_FILL_FORE_SCHEMECOLOR_INDEX_2_TRANS" val="0.8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4*n_h_i*1_1_1"/>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quot;colorType&quot;:2,&quot;pos&quot;:0,&quot;rgb&quot;:&quot;#ffffff&quot;,&quot;transparency&quot;:1},{&quot;brightness&quot;:0.800000011920929,&quot;colorType&quot;:1,&quot;foreColorIndex&quot;:5,&quot;pos&quot;:0.5199999809265137,&quot;transparency&quot;:0.8500000238418579}],&quot;type&quot;:3},&quot;glow&quot;:{&quot;colorType&quot;:0},&quot;line&quot;:{&quot;solidLine&quot;:{&quot;brightness&quot;:0,&quot;colorType&quot;:1,&quot;foreColorIndex&quot;:5,&quot;transparency&quot;:0.8999999761581421},&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81"/>
  <p:tag name="KSO_WM_UNIT_FILL_FORE_SCHEMECOLOR_INDEX_2_TRANS" val="0.7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4*n_h_i*1_1_2"/>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2"/>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quot;colorType&quot;:2,&quot;pos&quot;:0,&quot;rgb&quot;:&quot;#ffffff&quot;,&quot;transparency&quot;:1},{&quot;brightness&quot;:0.800000011920929,&quot;colorType&quot;:1,&quot;foreColorIndex&quot;:5,&quot;pos&quot;:0.8100000023841858,&quot;transparency&quot;:0.75}],&quot;type&quot;:3},&quot;glow&quot;:{&quot;colorType&quot;:0},&quot;line&quot;:{&quot;solidLine&quot;:{&quot;brightness&quot;:0,&quot;colorType&quot;:1,&quot;foreColorIndex&quot;:5,&quot;transparency&quot;:0.7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77"/>
  <p:tag name="KSO_WM_UNIT_FILL_FORE_SCHEMECOLOR_INDEX_2_TRANS" val="0.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4*n_h_i*1_1_3"/>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3"/>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quot;colorType&quot;:2,&quot;pos&quot;:0,&quot;rgb&quot;:&quot;#ffffff&quot;,&quot;transparency&quot;:1},{&quot;brightness&quot;:0.800000011920929,&quot;colorType&quot;:1,&quot;foreColorIndex&quot;:5,&quot;pos&quot;:0.7699999809265137,&quot;transparency&quot;:0.6000000238418579}],&quot;type&quot;:3},&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4*n_h_h_a*1_2_3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3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800000011920929,&quot;colorType&quot;:1,&quot;foreColorIndex&quot;:7,&quot;pos&quot;:0,&quot;transparency&quot;:0},{&quot;brightness&quot;:0,&quot;colorType&quot;:1,&quot;foreColorIndex&quot;:7,&quot;pos&quot;:0.47999998927116394,&quot;transparency&quot;:0}],&quot;type&quot;:3},&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7"/>
  <p:tag name="KSO_WM_DIAGRAM_USE_COLOR_VALUE" val="{&quot;color_scheme&quot;:1,&quot;color_type&quot;:1,&quot;theme_color_indexes&quot;:[5,6,5,6,5,6]}"/>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0964_4*n_h_h_i*1_2_3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3_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4000000059604645,&quot;colorType&quot;:1,&quot;foreColorIndex&quot;:7,&quot;pos&quot;:0.03999999910593033,&quot;transparency&quot;:0},{&quot;brightness&quot;:0,&quot;colorType&quot;:1,&quot;foreColorIndex&quot;:7,&quot;pos&quot;:0.5400000214576721,&quot;transparency&quot;:0},{&quot;brightness&quot;:0,&quot;colorType&quot;:1,&quot;foreColorIndex&quot;:7,&quot;pos&quot;:1,&quot;transparency&quot;:0}],&quot;type&quot;:3},&quot;glow&quot;:{&quot;colorType&quot;:0},&quot;line&quot;:{&quot;gradient&quot;:[{&quot;brightness&quot;:0.800000011920929,&quot;colorType&quot;:1,&quot;foreColorIndex&quot;:10,&quot;pos&quot;:0,&quot;transparency&quot;:0},{&quot;brightness&quot;:0.949999988079071,&quot;colorType&quot;:2,&quot;pos&quot;:0.3700000047683716,&quot;rgb&quot;:&quot;#fdfeff&quot;,&quot;transparency&quot;:0},{&quot;brightness&quot;:0.800000011920929,&quot;colorType&quot;:1,&quot;foreColorIndex&quot;:10,&quot;pos&quot;:0.7099999785423279,&quot;transparency&quot;:0},{&quot;brightness&quot;:0,&quot;colorType&quot;:2,&quot;pos&quot;:1,&quot;rgb&quot;:&quot;#ffffff&quot;,&quot;transparency&quot;:0}],&quot;type&quot;:2},&quot;shadow&quot;:{&quot;brightness&quot;:0,&quot;colorType&quot;:1,&quot;foreColorIndex&quot;:10,&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0964_4*n_h_h_f*1_2_3_1"/>
  <p:tag name="KSO_WM_TEMPLATE_CATEGORY" val="diagram"/>
  <p:tag name="KSO_WM_TEMPLATE_INDEX" val="2023096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10;智能图形项正文"/>
  <p:tag name="KSO_WM_UNIT_TEXT_FILL_FORE_SCHEMECOLOR_INDEX" val="1"/>
  <p:tag name="KSO_WM_UNIT_TEXT_FILL_TYPE" val="1"/>
  <p:tag name="KSO_WM_DIAGRAM_USE_COLOR_VALUE" val="{&quot;color_scheme&quot;:1,&quot;color_type&quot;:1,&quot;theme_color_indexes&quot;:[5,6,5,6,5,6]}"/>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0964_4*n_h_h_a*1_2_2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2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6000000238418579,&quot;colorType&quot;:1,&quot;foreColorIndex&quot;:6,&quot;pos&quot;:0,&quot;transparency&quot;:0},{&quot;brightness&quot;:0,&quot;colorType&quot;:1,&quot;foreColorIndex&quot;:6,&quot;pos&quot;:0.47999998927116394,&quot;transparency&quot;:0}],&quot;type&quot;:3},&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3"/>
  <p:tag name="KSO_WM_UNIT_LINE_FORE_SCHEMECOLOR_INDEX" val="6"/>
  <p:tag name="KSO_WM_DIAGRAM_USE_COLOR_VALUE" val="{&quot;color_scheme&quot;:1,&quot;color_type&quot;:1,&quot;theme_color_indexes&quot;:[5,6,5,6,5,6]}"/>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55"/>
  <p:tag name="KSO_WM_UNIT_LINE_FORE_SCHEMECOLOR_INDEX_1" val="5"/>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HIGHLIGHT" val="0"/>
  <p:tag name="KSO_WM_UNIT_COMPATIBLE" val="0"/>
  <p:tag name="KSO_WM_UNIT_DIAGRAM_ISNUMVISUAL" val="0"/>
  <p:tag name="KSO_WM_UNIT_DIAGRAM_ISREFERUNIT" val="0"/>
  <p:tag name="KSO_WM_UNIT_ID" val="diagram20230964_4*n_h_h_i*1_2_2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2_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4000000059604645,&quot;colorType&quot;:1,&quot;foreColorIndex&quot;:6,&quot;pos&quot;:0.03999999910593033,&quot;transparency&quot;:0},{&quot;brightness&quot;:0,&quot;colorType&quot;:1,&quot;foreColorIndex&quot;:6,&quot;pos&quot;:1,&quot;transparency&quot;:0},{&quot;brightness&quot;:0,&quot;colorType&quot;:1,&quot;foreColorIndex&quot;:6,&quot;pos&quot;:0.5400000214576721,&quot;transparency&quot;:0}],&quot;type&quot;:3},&quot;glow&quot;:{&quot;colorType&quot;:0},&quot;line&quot;:{&quot;gradient&quot;:[{&quot;brightness&quot;:0.800000011920929,&quot;colorType&quot;:1,&quot;foreColorIndex&quot;:8,&quot;pos&quot;:0,&quot;transparency&quot;:0},{&quot;brightness&quot;:0.949999988079071,&quot;colorType&quot;:2,&quot;pos&quot;:0.3700000047683716,&quot;rgb&quot;:&quot;#fdfeff&quot;,&quot;transparency&quot;:0},{&quot;brightness&quot;:0.800000011920929,&quot;colorType&quot;:1,&quot;foreColorIndex&quot;:8,&quot;pos&quot;:0.7099999785423279,&quot;transparency&quot;:0},{&quot;brightness&quot;:0,&quot;colorType&quot;:2,&quot;pos&quot;:1,&quot;rgb&quot;:&quot;#ffffff&quot;,&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0964_4*n_h_h_f*1_2_2_1"/>
  <p:tag name="KSO_WM_TEMPLATE_CATEGORY" val="diagram"/>
  <p:tag name="KSO_WM_TEMPLATE_INDEX" val="2023096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10;智能图形项正文"/>
  <p:tag name="KSO_WM_UNIT_TEXT_FILL_FORE_SCHEMECOLOR_INDEX" val="1"/>
  <p:tag name="KSO_WM_UNIT_TEXT_FILL_TYPE" val="1"/>
  <p:tag name="KSO_WM_DIAGRAM_USE_COLOR_VALUE" val="{&quot;color_scheme&quot;:1,&quot;color_type&quot;:1,&quot;theme_color_indexes&quot;:[5,6,5,6,5,6]}"/>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0964_4*n_h_h_a*1_2_1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1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6000000238418579,&quot;colorType&quot;:1,&quot;foreColorIndex&quot;:5,&quot;pos&quot;:0,&quot;transparency&quot;:0},{&quot;brightness&quot;:0,&quot;colorType&quot;:1,&quot;foreColorIndex&quot;:5,&quot;pos&quot;:0.47999998927116394,&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3"/>
  <p:tag name="KSO_WM_UNIT_LINE_FORE_SCHEMECOLOR_INDEX" val="5"/>
  <p:tag name="KSO_WM_DIAGRAM_USE_COLOR_VALUE" val="{&quot;color_scheme&quot;:1,&quot;color_type&quot;:1,&quot;theme_color_indexes&quot;:[5,6,5,6,5,6]}"/>
</p:tagLst>
</file>

<file path=ppt/tags/tag2.xml><?xml version="1.0" encoding="utf-8"?>
<p:tagLst xmlns:a="http://schemas.openxmlformats.org/drawingml/2006/main" xmlns:r="http://schemas.openxmlformats.org/officeDocument/2006/relationships" xmlns:p="http://schemas.openxmlformats.org/presentationml/2006/main">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636_4*n_h_i*1_1_3"/>
  <p:tag name="KSO_WM_TEMPLATE_CATEGORY" val="diagram"/>
  <p:tag name="KSO_WM_TEMPLATE_INDEX" val="20231636"/>
  <p:tag name="KSO_WM_UNIT_LAYERLEVEL" val="1_1_1"/>
  <p:tag name="KSO_WM_TAG_VERSION" val="3.0"/>
  <p:tag name="KSO_WM_DIAGRAM_VERSION" val="3"/>
  <p:tag name="KSO_WM_DIAGRAM_MAX_ITEMCNT" val="6"/>
  <p:tag name="KSO_WM_DIAGRAM_MIN_ITEMCNT" val="2"/>
  <p:tag name="KSO_WM_DIAGRAM_VIRTUALLY_FRAME" val="{&quot;height&quot;:351.67489624023443,&quot;left&quot;:-66.86303498515936,&quot;top&quot;:126.26483534444974,&quot;width&quot;:853.7556762695312}"/>
  <p:tag name="KSO_WM_DIAGRAM_COLOR_MATCH_VALUE" val="{&quot;shape&quot;:{&quot;fill&quot;:{&quot;solid&quot;:{&quot;brightness&quot;:0.699999988079071,&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7"/>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0964_4*n_h_h_i*1_2_1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1_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4000000059604645,&quot;colorType&quot;:1,&quot;foreColorIndex&quot;:5,&quot;pos&quot;:0.03999999910593033,&quot;transparency&quot;:0},{&quot;brightness&quot;:0,&quot;colorType&quot;:1,&quot;foreColorIndex&quot;:5,&quot;pos&quot;:0.5400000214576721,&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2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0964_4*n_h_h_f*1_2_1_1"/>
  <p:tag name="KSO_WM_TEMPLATE_CATEGORY" val="diagram"/>
  <p:tag name="KSO_WM_TEMPLATE_INDEX" val="2023096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10;智能图形项正文"/>
  <p:tag name="KSO_WM_UNIT_TEXT_FILL_FORE_SCHEMECOLOR_INDEX" val="1"/>
  <p:tag name="KSO_WM_UNIT_TEXT_FILL_TYPE" val="1"/>
  <p:tag name="KSO_WM_DIAGRAM_USE_COLOR_VALUE" val="{&quot;color_scheme&quot;:1,&quot;color_type&quot;:1,&quot;theme_color_indexes&quot;:[5,6,5,6,5,6]}"/>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0964_4*n_h_h_a*1_2_4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4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6000000238418579,&quot;colorType&quot;:1,&quot;foreColorIndex&quot;:5,&quot;pos&quot;:0,&quot;transparency&quot;:0},{&quot;brightness&quot;:0,&quot;colorType&quot;:1,&quot;foreColorIndex&quot;:5,&quot;pos&quot;:0.47999998927116394,&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3"/>
  <p:tag name="KSO_WM_UNIT_LINE_FORE_SCHEMECOLOR_INDEX" val="5"/>
  <p:tag name="KSO_WM_DIAGRAM_USE_COLOR_VALUE" val="{&quot;color_scheme&quot;:1,&quot;color_type&quot;:1,&quot;theme_color_indexes&quot;:[5,6,5,6,5,6]}"/>
</p:tagLst>
</file>

<file path=ppt/tags/tag2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0964_4*n_h_h_i*1_2_4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4_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4000000059604645,&quot;colorType&quot;:1,&quot;foreColorIndex&quot;:5,&quot;pos&quot;:0.03999999910593033,&quot;transparency&quot;:0},{&quot;brightness&quot;:0,&quot;colorType&quot;:1,&quot;foreColorIndex&quot;:5,&quot;pos&quot;:0.5400000214576721,&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2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0964_4*n_h_h_f*1_2_4_1"/>
  <p:tag name="KSO_WM_TEMPLATE_CATEGORY" val="diagram"/>
  <p:tag name="KSO_WM_TEMPLATE_INDEX" val="2023096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10;智能图形项正文"/>
  <p:tag name="KSO_WM_UNIT_TEXT_FILL_FORE_SCHEMECOLOR_INDEX" val="1"/>
  <p:tag name="KSO_WM_UNIT_TEXT_FILL_TYPE" val="1"/>
  <p:tag name="KSO_WM_DIAGRAM_USE_COLOR_VALUE" val="{&quot;color_scheme&quot;:1,&quot;color_type&quot;:1,&quot;theme_color_indexes&quot;:[5,6,5,6,5,6]}"/>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0964_4*n_h_h_a*1_2_5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5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6000000238418579,&quot;colorType&quot;:1,&quot;foreColorIndex&quot;:6,&quot;pos&quot;:0,&quot;transparency&quot;:0},{&quot;brightness&quot;:0,&quot;colorType&quot;:1,&quot;foreColorIndex&quot;:6,&quot;pos&quot;:0.47999998927116394,&quot;transparency&quot;:0}],&quot;type&quot;:3},&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3"/>
  <p:tag name="KSO_WM_UNIT_LINE_FORE_SCHEMECOLOR_INDEX" val="6"/>
  <p:tag name="KSO_WM_DIAGRAM_USE_COLOR_VALUE" val="{&quot;color_scheme&quot;:1,&quot;color_type&quot;:1,&quot;theme_color_indexes&quot;:[5,6,5,6,5,6]}"/>
</p:tagLst>
</file>

<file path=ppt/tags/tag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55"/>
  <p:tag name="KSO_WM_UNIT_LINE_FORE_SCHEMECOLOR_INDEX_1" val="5"/>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HIGHLIGHT" val="0"/>
  <p:tag name="KSO_WM_UNIT_COMPATIBLE" val="0"/>
  <p:tag name="KSO_WM_UNIT_DIAGRAM_ISNUMVISUAL" val="0"/>
  <p:tag name="KSO_WM_UNIT_DIAGRAM_ISREFERUNIT" val="0"/>
  <p:tag name="KSO_WM_UNIT_ID" val="diagram20230964_4*n_h_h_i*1_2_5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5_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4000000059604645,&quot;colorType&quot;:1,&quot;foreColorIndex&quot;:6,&quot;pos&quot;:0.03999999910593033,&quot;transparency&quot;:0},{&quot;brightness&quot;:0,&quot;colorType&quot;:1,&quot;foreColorIndex&quot;:6,&quot;pos&quot;:1,&quot;transparency&quot;:0},{&quot;brightness&quot;:0,&quot;colorType&quot;:1,&quot;foreColorIndex&quot;:6,&quot;pos&quot;:0.5400000214576721,&quot;transparency&quot;:0}],&quot;type&quot;:3},&quot;glow&quot;:{&quot;colorType&quot;:0},&quot;line&quot;:{&quot;gradient&quot;:[{&quot;brightness&quot;:0.800000011920929,&quot;colorType&quot;:1,&quot;foreColorIndex&quot;:8,&quot;pos&quot;:0,&quot;transparency&quot;:0},{&quot;brightness&quot;:0.949999988079071,&quot;colorType&quot;:2,&quot;pos&quot;:0.3700000047683716,&quot;rgb&quot;:&quot;#fdfeff&quot;,&quot;transparency&quot;:0},{&quot;brightness&quot;:0.800000011920929,&quot;colorType&quot;:1,&quot;foreColorIndex&quot;:8,&quot;pos&quot;:0.7099999785423279,&quot;transparency&quot;:0},{&quot;brightness&quot;:0,&quot;colorType&quot;:2,&quot;pos&quot;:1,&quot;rgb&quot;:&quot;#ffffff&quot;,&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2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0964_4*n_h_h_f*1_2_5_1"/>
  <p:tag name="KSO_WM_TEMPLATE_CATEGORY" val="diagram"/>
  <p:tag name="KSO_WM_TEMPLATE_INDEX" val="2023096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10;智能图形项正文"/>
  <p:tag name="KSO_WM_UNIT_TEXT_FILL_FORE_SCHEMECOLOR_INDEX" val="1"/>
  <p:tag name="KSO_WM_UNIT_TEXT_FILL_TYPE" val="1"/>
  <p:tag name="KSO_WM_DIAGRAM_USE_COLOR_VALUE" val="{&quot;color_scheme&quot;:1,&quot;color_type&quot;:1,&quot;theme_color_indexes&quot;:[5,6,5,6,5,6]}"/>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4_4*n_h_i*1_1_4"/>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4"/>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type&quot;:0},&quot;glow&quot;:{&quot;colorType&quot;:0},&quot;line&quot;:{&quot;gradient&quot;:[{&quot;brightness&quot;:0,&quot;colorType&quot;:1,&quot;foreColorIndex&quot;:5,&quot;pos&quot;:0.4000000059604645,&quot;transparency&quot;:0.6499999761581421},{&quot;brightness&quot;:0.6000000238418579,&quot;colorType&quot;:1,&quot;foreColorIndex&quot;:5,&quot;pos&quot;:0.8799999952316284,&quot;transparency&quot;:0},{&quot;brightness&quot;:0,&quot;colorType&quot;:1,&quot;foreColorIndex&quot;:5,&quot;pos&quot;:1,&quot;transparency&quot;:0.6499999761581421},{&quot;brightness&quot;:0,&quot;colorType&quot;:1,&quot;foreColorIndex&quot;:5,&quot;pos&quot;:0.07000000029802322,&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4_4*n_h_i*1_1_5"/>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5"/>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type&quot;:0},&quot;glow&quot;:{&quot;colorType&quot;:0},&quot;line&quot;:{&quot;gradient&quot;:[{&quot;brightness&quot;:0,&quot;colorType&quot;:1,&quot;foreColorIndex&quot;:5,&quot;pos&quot;:0.4000000059604645,&quot;transparency&quot;:0.6499999761581421},{&quot;brightness&quot;:0.6000000238418579,&quot;colorType&quot;:1,&quot;foreColorIndex&quot;:5,&quot;pos&quot;:0.8799999952316284,&quot;transparency&quot;:0},{&quot;brightness&quot;:0,&quot;colorType&quot;:1,&quot;foreColorIndex&quot;:5,&quot;pos&quot;:1,&quot;transparency&quot;:0.6499999761581421},{&quot;brightness&quot;:0,&quot;colorType&quot;:1,&quot;foreColorIndex&quot;:5,&quot;pos&quot;:0.07000000029802322,&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36_4*n_h_a*1_1_1"/>
  <p:tag name="KSO_WM_TEMPLATE_CATEGORY" val="diagram"/>
  <p:tag name="KSO_WM_TEMPLATE_INDEX" val="20231636"/>
  <p:tag name="KSO_WM_UNIT_LAYERLEVEL" val="1_1_1"/>
  <p:tag name="KSO_WM_TAG_VERSION" val="3.0"/>
  <p:tag name="KSO_WM_DIAGRAM_GROUP_CODE" val="n1-1"/>
  <p:tag name="KSO_WM_UNIT_TYPE" val="n_h_a"/>
  <p:tag name="KSO_WM_UNIT_INDEX" val="1_1_1"/>
  <p:tag name="KSO_WM_UNIT_ISCONTENTSTITLE" val="0"/>
  <p:tag name="KSO_WM_UNIT_ISNUMDGMTITLE" val="0"/>
  <p:tag name="KSO_WM_UNIT_NOCLEAR" val="0"/>
  <p:tag name="KSO_WM_DIAGRAM_VERSION" val="3"/>
  <p:tag name="KSO_WM_DIAGRAM_COLOR_TRICK" val="1"/>
  <p:tag name="KSO_WM_DIAGRAM_COLOR_TEXT_CAN_REMOVE" val="n"/>
  <p:tag name="KSO_WM_DIAGRAM_MAX_ITEMCNT" val="6"/>
  <p:tag name="KSO_WM_DIAGRAM_MIN_ITEMCNT" val="2"/>
  <p:tag name="KSO_WM_DIAGRAM_VIRTUALLY_FRAME" val="{&quot;height&quot;:351.67489624023443,&quot;left&quot;:-66.86303498515936,&quot;top&quot;:126.26483534444974,&quot;width&quot;:853.75567626953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UNIT_TEXT_TYPE" val="1"/>
  <p:tag name="KSO_WM_UNIT_PRESET_TEXT" val="添加项标题"/>
  <p:tag name="KSO_WM_UNIT_LINE_FORE_SCHEMECOLOR_INDEX" val="5"/>
  <p:tag name="KSO_WM_UNIT_TEXT_FILL_FORE_SCHEMECOLOR_INDEX" val="1"/>
  <p:tag name="KSO_WM_UNIT_TEXT_FILL_TYPE" val="1"/>
  <p:tag name="KSO_WM_UNIT_LINE_FILL_TYPE" val="2"/>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1_BRIGHTNESS" val="0.6"/>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44"/>
  <p:tag name="KSO_WM_UNIT_FILL_FORE_SCHEMECOLOR_INDEX_2_TRANS" val="0"/>
  <p:tag name="KSO_WM_UNIT_FILL_GRADIENT_TYPE" val="2"/>
  <p:tag name="KSO_WM_UNIT_FILL_GRADIENT_ANGLE" val="0"/>
  <p:tag name="KSO_WM_UNIT_FILL_GRADIENT_DIRECTION" val="12"/>
  <p:tag name="KSO_WM_UNIT_LINE_FORE_SCHEMECOLOR_INDEX_1_BRIGHTNESS" val="0.55"/>
  <p:tag name="KSO_WM_UNIT_LINE_FORE_SCHEMECOLOR_INDEX_1" val="5"/>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4*n_h_a*1_1_1"/>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quot;colorType&quot;:2,&quot;pos&quot;:0.3700000047683716,&quot;rgb&quot;:&quot;#ffff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FILL_TYPE" val="3"/>
  <p:tag name="KSO_WM_DIAGRAM_USE_COLOR_VALUE" val="{&quot;color_scheme&quot;:1,&quot;color_type&quot;:1,&quot;theme_color_indexes&quot;:[5,6,5,6,5,6]}"/>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0964_4*n_h_h_a*1_2_2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2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6000000238418579,&quot;colorType&quot;:1,&quot;foreColorIndex&quot;:6,&quot;pos&quot;:0,&quot;transparency&quot;:0},{&quot;brightness&quot;:0,&quot;colorType&quot;:1,&quot;foreColorIndex&quot;:6,&quot;pos&quot;:0.47999998927116394,&quot;transparency&quot;:0}],&quot;type&quot;:3},&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3"/>
  <p:tag name="KSO_WM_UNIT_LINE_FORE_SCHEMECOLOR_INDEX" val="6"/>
  <p:tag name="KSO_WM_DIAGRAM_USE_COLOR_VALUE" val="{&quot;color_scheme&quot;:1,&quot;color_type&quot;:1,&quot;theme_color_indexes&quot;:[5,6,5,6,5,6]}"/>
</p:tagLst>
</file>

<file path=ppt/tags/tag3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55"/>
  <p:tag name="KSO_WM_UNIT_LINE_FORE_SCHEMECOLOR_INDEX_1" val="5"/>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HIGHLIGHT" val="0"/>
  <p:tag name="KSO_WM_UNIT_COMPATIBLE" val="0"/>
  <p:tag name="KSO_WM_UNIT_DIAGRAM_ISNUMVISUAL" val="0"/>
  <p:tag name="KSO_WM_UNIT_DIAGRAM_ISREFERUNIT" val="0"/>
  <p:tag name="KSO_WM_UNIT_ID" val="diagram20230964_4*n_h_h_i*1_2_5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5_1"/>
  <p:tag name="KSO_WM_DIAGRAM_MAX_ITEMCNT" val="6"/>
  <p:tag name="KSO_WM_DIAGRAM_MIN_ITEMCNT" val="2"/>
  <p:tag name="KSO_WM_DIAGRAM_VIRTUALLY_FRAME" val="{&quot;height&quot;:390.66531190887207,&quot;left&quot;:-22.201462796428995,&quot;top&quot;:86.57358572892318,&quot;width&quot;:764.4500122070312}"/>
  <p:tag name="KSO_WM_DIAGRAM_COLOR_MATCH_VALUE" val="{&quot;shape&quot;:{&quot;fill&quot;:{&quot;gradient&quot;:[{&quot;brightness&quot;:0.4000000059604645,&quot;colorType&quot;:1,&quot;foreColorIndex&quot;:6,&quot;pos&quot;:0.03999999910593033,&quot;transparency&quot;:0},{&quot;brightness&quot;:0,&quot;colorType&quot;:1,&quot;foreColorIndex&quot;:6,&quot;pos&quot;:1,&quot;transparency&quot;:0},{&quot;brightness&quot;:0,&quot;colorType&quot;:1,&quot;foreColorIndex&quot;:6,&quot;pos&quot;:0.5400000214576721,&quot;transparency&quot;:0}],&quot;type&quot;:3},&quot;glow&quot;:{&quot;colorType&quot;:0},&quot;line&quot;:{&quot;gradient&quot;:[{&quot;brightness&quot;:0.800000011920929,&quot;colorType&quot;:1,&quot;foreColorIndex&quot;:8,&quot;pos&quot;:0,&quot;transparency&quot;:0},{&quot;brightness&quot;:0.949999988079071,&quot;colorType&quot;:2,&quot;pos&quot;:0.3700000047683716,&quot;rgb&quot;:&quot;#fdfeff&quot;,&quot;transparency&quot;:0},{&quot;brightness&quot;:0.800000011920929,&quot;colorType&quot;:1,&quot;foreColorIndex&quot;:8,&quot;pos&quot;:0.7099999785423279,&quot;transparency&quot;:0},{&quot;brightness&quot;:0,&quot;colorType&quot;:2,&quot;pos&quot;:1,&quot;rgb&quot;:&quot;#ffffff&quot;,&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33.xml><?xml version="1.0" encoding="utf-8"?>
<p:tagLst xmlns:a="http://schemas.openxmlformats.org/drawingml/2006/main" xmlns:r="http://schemas.openxmlformats.org/officeDocument/2006/relationships" xmlns:p="http://schemas.openxmlformats.org/presentationml/2006/main">
  <p:tag name="RESOURCE_RECORD_KEY" val="{&quot;70&quot;:[3317763]}"/>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i*1_1"/>
  <p:tag name="KSO_WM_TEMPLATE_CATEGORY" val="diagram"/>
  <p:tag name="KSO_WM_TEMPLATE_INDEX" val="20231493"/>
  <p:tag name="KSO_WM_UNIT_LAYERLEVEL" val="1_1"/>
  <p:tag name="KSO_WM_TAG_VERSION" val="3.0"/>
  <p:tag name="KSO_WM_DIAGRAM_GROUP_CODE" val="m1-1"/>
  <p:tag name="KSO_WM_UNIT_TYPE" val="m_i"/>
  <p:tag name="KSO_WM_UNIT_INDEX" val="1_1"/>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type&quot;:0},&quot;glow&quot;:{&quot;colorType&quot;:0},&quot;line&quot;:{&quot;solidLine&quot;:{&quot;brightness&quot;:-0.25,&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2"/>
  <p:tag name="KSO_WM_DIAGRAM_USE_COLOR_VALUE" val="{&quot;color_scheme&quot;:1,&quot;color_type&quot;:1,&quot;theme_color_indexes&quot;:[9,10,9,10,9,10]}"/>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h_i*1_1_1"/>
  <p:tag name="KSO_WM_TEMPLATE_CATEGORY" val="diagram"/>
  <p:tag name="KSO_WM_TEMPLATE_INDEX" val="20231493"/>
  <p:tag name="KSO_WM_UNIT_LAYERLEVEL" val="1_1_1"/>
  <p:tag name="KSO_WM_TAG_VERSION" val="3.0"/>
  <p:tag name="KSO_WM_DIAGRAM_GROUP_CODE" val="m1-1"/>
  <p:tag name="KSO_WM_UNIT_TYPE" val="m_h_i"/>
  <p:tag name="KSO_WM_UNIT_INDEX" val="1_1_1"/>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9,10,9,10,9,10]}"/>
</p:tagLst>
</file>

<file path=ppt/tags/tag36.xml><?xml version="1.0" encoding="utf-8"?>
<p:tagLst xmlns:a="http://schemas.openxmlformats.org/drawingml/2006/main" xmlns:r="http://schemas.openxmlformats.org/officeDocument/2006/relationships" xmlns:p="http://schemas.openxmlformats.org/presentationml/2006/main">
  <p:tag name="KSO_WM_UNIT_COMPATIBLE" val="0"/>
  <p:tag name="KSO_WM_UNIT_DIAGRAM_ISREFERUNIT" val="0"/>
  <p:tag name="KSO_WM_TEMPLATE_CATEGORY" val="diagram"/>
  <p:tag name="KSO_WM_UNIT_LAYERLEVEL" val="1_1_1"/>
  <p:tag name="KSO_WM_DIAGRAM_GROUP_CODE" val="m1-1"/>
  <p:tag name="KSO_WM_DIAGRAM_VERSION" val="3"/>
  <p:tag name="KSO_WM_DIAGRAM_COLOR_TEXT_CAN_REMOVE" val="n"/>
  <p:tag name="KSO_WM_DIAGRAM_MIN_ITEMCNT" val="1"/>
  <p:tag name="KSO_WM_UNIT_HIGHLIGHT" val="0"/>
  <p:tag name="KSO_WM_UNIT_DIAGRAM_ISNUMVISUAL" val="0"/>
  <p:tag name="KSO_WM_UNIT_ID" val="diagram20231493_3*m_h_f*1_2_1"/>
  <p:tag name="KSO_WM_TEMPLATE_INDEX" val="20231493"/>
  <p:tag name="KSO_WM_TAG_VERSION" val="3.0"/>
  <p:tag name="KSO_WM_UNIT_SUBTYPE" val="a"/>
  <p:tag name="KSO_WM_UNIT_NOCLEAR" val="0"/>
  <p:tag name="KSO_WM_UNIT_TYPE" val="m_h_f"/>
  <p:tag name="KSO_WM_UNIT_INDEX" val="1_2_1"/>
  <p:tag name="KSO_WM_UNIT_VALUE" val="28"/>
  <p:tag name="KSO_WM_DIAGRAM_COLOR_TRICK" val="1"/>
  <p:tag name="KSO_WM_DIAGRAM_MAX_ITEMCNT" val="4"/>
  <p:tag name="KSO_WM_DIAGRAM_VIRTUALLY_FRAME" val="{&quot;height&quot;:416.20001220703125,&quot;left&quot;:-120.375,&quot;top&quot;:61.918734053964684,&quot;width&quot;:960.7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项正文，文字是您思想的提炼"/>
  <p:tag name="KSO_WM_UNIT_FILL_TYPE" val="1"/>
  <p:tag name="KSO_WM_UNIT_FILL_FORE_SCHEMECOLOR_INDEX" val="13"/>
  <p:tag name="KSO_WM_UNIT_FILL_FORE_SCHEMECOLOR_INDEX_BRIGHTNESS" val="0.6"/>
  <p:tag name="KSO_WM_UNIT_TEXT_FILL_FORE_SCHEMECOLOR_INDEX" val="1"/>
  <p:tag name="KSO_WM_UNIT_TEXT_FILL_TYPE" val="1"/>
  <p:tag name="KSO_WM_DIAGRAM_USE_COLOR_VALUE" val="{&quot;color_scheme&quot;:1,&quot;color_type&quot;:1,&quot;theme_color_indexes&quot;:[9,10,9,10,9,10]}"/>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h_i*1_2_1"/>
  <p:tag name="KSO_WM_TEMPLATE_CATEGORY" val="diagram"/>
  <p:tag name="KSO_WM_TEMPLATE_INDEX" val="20231493"/>
  <p:tag name="KSO_WM_UNIT_LAYERLEVEL" val="1_1_1"/>
  <p:tag name="KSO_WM_TAG_VERSION" val="3.0"/>
  <p:tag name="KSO_WM_DIAGRAM_GROUP_CODE" val="m1-1"/>
  <p:tag name="KSO_WM_UNIT_TYPE" val="m_h_i"/>
  <p:tag name="KSO_WM_UNIT_INDEX" val="1_2_1"/>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9,10,9,10,9,10]}"/>
</p:tagLst>
</file>

<file path=ppt/tags/tag38.xml><?xml version="1.0" encoding="utf-8"?>
<p:tagLst xmlns:a="http://schemas.openxmlformats.org/drawingml/2006/main" xmlns:r="http://schemas.openxmlformats.org/officeDocument/2006/relationships" xmlns:p="http://schemas.openxmlformats.org/presentationml/2006/main">
  <p:tag name="KSO_WM_UNIT_COMPATIBLE" val="0"/>
  <p:tag name="KSO_WM_UNIT_DIAGRAM_ISREFERUNIT" val="0"/>
  <p:tag name="KSO_WM_TEMPLATE_CATEGORY" val="diagram"/>
  <p:tag name="KSO_WM_UNIT_LAYERLEVEL" val="1_1_1"/>
  <p:tag name="KSO_WM_DIAGRAM_GROUP_CODE" val="m1-1"/>
  <p:tag name="KSO_WM_DIAGRAM_VERSION" val="3"/>
  <p:tag name="KSO_WM_DIAGRAM_COLOR_TEXT_CAN_REMOVE" val="n"/>
  <p:tag name="KSO_WM_DIAGRAM_MIN_ITEMCNT" val="1"/>
  <p:tag name="KSO_WM_UNIT_HIGHLIGHT" val="0"/>
  <p:tag name="KSO_WM_UNIT_DIAGRAM_ISNUMVISUAL" val="0"/>
  <p:tag name="KSO_WM_UNIT_ID" val="diagram20231493_3*m_h_f*1_1_1"/>
  <p:tag name="KSO_WM_TEMPLATE_INDEX" val="20231493"/>
  <p:tag name="KSO_WM_TAG_VERSION" val="3.0"/>
  <p:tag name="KSO_WM_UNIT_SUBTYPE" val="a"/>
  <p:tag name="KSO_WM_UNIT_NOCLEAR" val="0"/>
  <p:tag name="KSO_WM_UNIT_TYPE" val="m_h_f"/>
  <p:tag name="KSO_WM_UNIT_INDEX" val="1_1_1"/>
  <p:tag name="KSO_WM_UNIT_VALUE" val="28"/>
  <p:tag name="KSO_WM_DIAGRAM_COLOR_TRICK" val="1"/>
  <p:tag name="KSO_WM_DIAGRAM_MAX_ITEMCNT" val="4"/>
  <p:tag name="KSO_WM_DIAGRAM_VIRTUALLY_FRAME" val="{&quot;height&quot;:416.20001220703125,&quot;left&quot;:-120.375,&quot;top&quot;:61.918734053964684,&quot;width&quot;:960.7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项正文，文字是您思想的提炼"/>
  <p:tag name="KSO_WM_UNIT_FILL_TYPE" val="1"/>
  <p:tag name="KSO_WM_UNIT_FILL_FORE_SCHEMECOLOR_INDEX" val="13"/>
  <p:tag name="KSO_WM_UNIT_FILL_FORE_SCHEMECOLOR_INDEX_BRIGHTNESS" val="0.6"/>
  <p:tag name="KSO_WM_UNIT_TEXT_FILL_FORE_SCHEMECOLOR_INDEX" val="1"/>
  <p:tag name="KSO_WM_UNIT_TEXT_FILL_TYPE" val="1"/>
  <p:tag name="KSO_WM_DIAGRAM_USE_COLOR_VALUE" val="{&quot;color_scheme&quot;:1,&quot;color_type&quot;:1,&quot;theme_color_indexes&quot;:[9,10,9,10,9,10]}"/>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h_i*1_3_1"/>
  <p:tag name="KSO_WM_TEMPLATE_CATEGORY" val="diagram"/>
  <p:tag name="KSO_WM_TEMPLATE_INDEX" val="20231493"/>
  <p:tag name="KSO_WM_UNIT_LAYERLEVEL" val="1_1_1"/>
  <p:tag name="KSO_WM_TAG_VERSION" val="3.0"/>
  <p:tag name="KSO_WM_DIAGRAM_GROUP_CODE" val="m1-1"/>
  <p:tag name="KSO_WM_UNIT_TYPE" val="m_h_i"/>
  <p:tag name="KSO_WM_UNIT_INDEX" val="1_3_1"/>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9,10,9,10,9,10]}"/>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36_4*n_h_h_f*1_2_1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80"/>
  <p:tag name="KSO_WM_DIAGRAM_GROUP_CODE" val="n1-1"/>
  <p:tag name="KSO_WM_UNIT_TYPE" val="n_h_h_f"/>
  <p:tag name="KSO_WM_UNIT_INDEX" val="1_2_1_1"/>
  <p:tag name="KSO_WM_DIAGRAM_MAX_ITEMCNT" val="6"/>
  <p:tag name="KSO_WM_DIAGRAM_MIN_ITEMCNT" val="2"/>
  <p:tag name="KSO_WM_DIAGRAM_VIRTUALLY_FRAME" val="{&quot;height&quot;:351.83973158468416,&quot;left&quot;:-66.86303498515936,&quot;top&quot;:126.1,&quot;width&quot;:853.7556762695312}"/>
  <p:tag name="KSO_WM_DIAGRAM_COLOR_MATCH_VALUE" val="{&quot;shape&quot;:{&quot;fill&quot;:{&quot;type&quot;:0},&quot;glow&quot;:{&quot;colorType&quot;:0},&quot;line&quot;:{&quot;gradient&quot;:[{&quot;brightness&quot;:0.800000011920929,&quot;colorType&quot;:1,&quot;foreColorIndex&quot;:6,&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UNIT_COMPATIBLE" val="0"/>
  <p:tag name="KSO_WM_UNIT_DIAGRAM_ISREFERUNIT" val="0"/>
  <p:tag name="KSO_WM_TEMPLATE_CATEGORY" val="diagram"/>
  <p:tag name="KSO_WM_UNIT_LAYERLEVEL" val="1_1_1"/>
  <p:tag name="KSO_WM_DIAGRAM_GROUP_CODE" val="m1-1"/>
  <p:tag name="KSO_WM_DIAGRAM_VERSION" val="3"/>
  <p:tag name="KSO_WM_DIAGRAM_COLOR_TEXT_CAN_REMOVE" val="n"/>
  <p:tag name="KSO_WM_DIAGRAM_MIN_ITEMCNT" val="1"/>
  <p:tag name="KSO_WM_UNIT_HIGHLIGHT" val="0"/>
  <p:tag name="KSO_WM_UNIT_DIAGRAM_ISNUMVISUAL" val="0"/>
  <p:tag name="KSO_WM_UNIT_ID" val="diagram20231493_3*m_h_f*1_3_1"/>
  <p:tag name="KSO_WM_TEMPLATE_INDEX" val="20231493"/>
  <p:tag name="KSO_WM_TAG_VERSION" val="3.0"/>
  <p:tag name="KSO_WM_UNIT_SUBTYPE" val="a"/>
  <p:tag name="KSO_WM_UNIT_NOCLEAR" val="0"/>
  <p:tag name="KSO_WM_UNIT_TYPE" val="m_h_f"/>
  <p:tag name="KSO_WM_UNIT_INDEX" val="1_3_1"/>
  <p:tag name="KSO_WM_UNIT_VALUE" val="28"/>
  <p:tag name="KSO_WM_DIAGRAM_COLOR_TRICK" val="1"/>
  <p:tag name="KSO_WM_DIAGRAM_MAX_ITEMCNT" val="4"/>
  <p:tag name="KSO_WM_DIAGRAM_VIRTUALLY_FRAME" val="{&quot;height&quot;:416.20001220703125,&quot;left&quot;:-120.375,&quot;top&quot;:61.918734053964684,&quot;width&quot;:960.7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项正文，文字是您思想的提炼"/>
  <p:tag name="KSO_WM_UNIT_FILL_TYPE" val="1"/>
  <p:tag name="KSO_WM_UNIT_FILL_FORE_SCHEMECOLOR_INDEX" val="13"/>
  <p:tag name="KSO_WM_UNIT_FILL_FORE_SCHEMECOLOR_INDEX_BRIGHTNESS" val="0.6"/>
  <p:tag name="KSO_WM_UNIT_TEXT_FILL_FORE_SCHEMECOLOR_INDEX" val="1"/>
  <p:tag name="KSO_WM_UNIT_TEXT_FILL_TYPE" val="1"/>
  <p:tag name="KSO_WM_DIAGRAM_USE_COLOR_VALUE" val="{&quot;color_scheme&quot;:1,&quot;color_type&quot;:1,&quot;theme_color_indexes&quot;:[9,10,9,10,9,10]}"/>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h_a*1_1_1"/>
  <p:tag name="KSO_WM_TEMPLATE_CATEGORY" val="diagram"/>
  <p:tag name="KSO_WM_TEMPLATE_INDEX" val="2023149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1_1"/>
  <p:tag name="KSO_WM_UNIT_VALUE" val="9"/>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9,10,9,10,9,10]}"/>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h_i*1_1_2"/>
  <p:tag name="KSO_WM_TEMPLATE_CATEGORY" val="diagram"/>
  <p:tag name="KSO_WM_TEMPLATE_INDEX" val="20231493"/>
  <p:tag name="KSO_WM_UNIT_LAYERLEVEL" val="1_1_1"/>
  <p:tag name="KSO_WM_TAG_VERSION" val="3.0"/>
  <p:tag name="KSO_WM_DIAGRAM_GROUP_CODE" val="m1-1"/>
  <p:tag name="KSO_WM_UNIT_SUBTYPE" val="d"/>
  <p:tag name="KSO_WM_UNIT_TYPE" val="m_h_i"/>
  <p:tag name="KSO_WM_UNIT_INDEX" val="1_1_2"/>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01"/>
  <p:tag name="KSO_WM_UNIT_TEXT_FILL_FORE_SCHEMECOLOR_INDEX" val="1"/>
  <p:tag name="KSO_WM_UNIT_TEXT_FILL_TYPE" val="1"/>
  <p:tag name="KSO_WM_DIAGRAM_USE_COLOR_VALUE" val="{&quot;color_scheme&quot;:1,&quot;color_type&quot;:1,&quot;theme_color_indexes&quot;:[9,10,9,10,9,1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h_a*1_2_1"/>
  <p:tag name="KSO_WM_TEMPLATE_CATEGORY" val="diagram"/>
  <p:tag name="KSO_WM_TEMPLATE_INDEX" val="2023149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UNIT_VALUE" val="4"/>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9,10,9,10,9,10]}"/>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h_i*1_2_2"/>
  <p:tag name="KSO_WM_TEMPLATE_CATEGORY" val="diagram"/>
  <p:tag name="KSO_WM_TEMPLATE_INDEX" val="20231493"/>
  <p:tag name="KSO_WM_UNIT_LAYERLEVEL" val="1_1_1"/>
  <p:tag name="KSO_WM_TAG_VERSION" val="3.0"/>
  <p:tag name="KSO_WM_DIAGRAM_GROUP_CODE" val="m1-1"/>
  <p:tag name="KSO_WM_UNIT_SUBTYPE" val="d"/>
  <p:tag name="KSO_WM_UNIT_TYPE" val="m_h_i"/>
  <p:tag name="KSO_WM_UNIT_INDEX" val="1_2_2"/>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02"/>
  <p:tag name="KSO_WM_UNIT_TEXT_FILL_FORE_SCHEMECOLOR_INDEX" val="1"/>
  <p:tag name="KSO_WM_UNIT_TEXT_FILL_TYPE" val="1"/>
  <p:tag name="KSO_WM_DIAGRAM_USE_COLOR_VALUE" val="{&quot;color_scheme&quot;:1,&quot;color_type&quot;:1,&quot;theme_color_indexes&quot;:[9,10,9,10,9,10]}"/>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h_a*1_3_1"/>
  <p:tag name="KSO_WM_TEMPLATE_CATEGORY" val="diagram"/>
  <p:tag name="KSO_WM_TEMPLATE_INDEX" val="2023149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3_1"/>
  <p:tag name="KSO_WM_UNIT_VALUE" val="4"/>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9,10,9,10,9,10]}"/>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93_3*m_h_i*1_3_2"/>
  <p:tag name="KSO_WM_TEMPLATE_CATEGORY" val="diagram"/>
  <p:tag name="KSO_WM_TEMPLATE_INDEX" val="20231493"/>
  <p:tag name="KSO_WM_UNIT_LAYERLEVEL" val="1_1_1"/>
  <p:tag name="KSO_WM_TAG_VERSION" val="3.0"/>
  <p:tag name="KSO_WM_DIAGRAM_GROUP_CODE" val="m1-1"/>
  <p:tag name="KSO_WM_UNIT_SUBTYPE" val="d"/>
  <p:tag name="KSO_WM_UNIT_TYPE" val="m_h_i"/>
  <p:tag name="KSO_WM_UNIT_INDEX" val="1_3_2"/>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120.375,&quot;top&quot;:61.918734053964684,&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03"/>
  <p:tag name="KSO_WM_UNIT_TEXT_FILL_FORE_SCHEMECOLOR_INDEX" val="1"/>
  <p:tag name="KSO_WM_UNIT_TEXT_FILL_TYPE" val="1"/>
  <p:tag name="KSO_WM_DIAGRAM_USE_COLOR_VALUE" val="{&quot;color_scheme&quot;:1,&quot;color_type&quot;:1,&quot;theme_color_indexes&quot;:[9,10,9,10,9,10]}"/>
</p:tagLst>
</file>

<file path=ppt/tags/tag47.xml><?xml version="1.0" encoding="utf-8"?>
<p:tagLst xmlns:a="http://schemas.openxmlformats.org/drawingml/2006/main" xmlns:r="http://schemas.openxmlformats.org/officeDocument/2006/relationships" xmlns:p="http://schemas.openxmlformats.org/presentationml/2006/main">
  <p:tag name="TABLE_ENDDRAG_ORIGIN_RECT" val="349*79"/>
  <p:tag name="TABLE_ENDDRAG_RECT" val="71*109*349*79"/>
</p:tagLst>
</file>

<file path=ppt/tags/tag48.xml><?xml version="1.0" encoding="utf-8"?>
<p:tagLst xmlns:a="http://schemas.openxmlformats.org/drawingml/2006/main" xmlns:r="http://schemas.openxmlformats.org/officeDocument/2006/relationships" xmlns:p="http://schemas.openxmlformats.org/presentationml/2006/main">
  <p:tag name="TABLE_ENDDRAG_ORIGIN_RECT" val="458*55"/>
  <p:tag name="TABLE_ENDDRAG_RECT" val="18*202*458*55"/>
</p:tagLst>
</file>

<file path=ppt/tags/tag49.xml><?xml version="1.0" encoding="utf-8"?>
<p:tagLst xmlns:a="http://schemas.openxmlformats.org/drawingml/2006/main" xmlns:r="http://schemas.openxmlformats.org/officeDocument/2006/relationships" xmlns:p="http://schemas.openxmlformats.org/presentationml/2006/main">
  <p:tag name="TABLE_ENDDRAG_ORIGIN_RECT" val="585*60"/>
  <p:tag name="TABLE_ENDDRAG_RECT" val="71*282*585*6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36_4*n_h_h_f*1_2_2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70"/>
  <p:tag name="KSO_WM_DIAGRAM_GROUP_CODE" val="n1-1"/>
  <p:tag name="KSO_WM_UNIT_TYPE" val="n_h_h_f"/>
  <p:tag name="KSO_WM_UNIT_INDEX" val="1_2_2_1"/>
  <p:tag name="KSO_WM_DIAGRAM_MAX_ITEMCNT" val="6"/>
  <p:tag name="KSO_WM_DIAGRAM_MIN_ITEMCNT" val="2"/>
  <p:tag name="KSO_WM_DIAGRAM_VIRTUALLY_FRAME" val="{&quot;height&quot;:351.83973158468416,&quot;left&quot;:-66.86303498515936,&quot;top&quot;:126.1,&quot;width&quot;:853.7556762695312}"/>
  <p:tag name="KSO_WM_DIAGRAM_COLOR_MATCH_VALUE" val="{&quot;shape&quot;:{&quot;fill&quot;:{&quot;type&quot;:0},&quot;glow&quot;:{&quot;colorType&quot;:0},&quot;line&quot;:{&quot;gradient&quot;:[{&quot;brightness&quot;:0.800000011920929,&quot;colorType&quot;:1,&quot;foreColorIndex&quot;:6,&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言简意赅的阐述观点"/>
  <p:tag name="KSO_WM_UNIT_TEXT_FILL_FORE_SCHEMECOLOR_INDEX" val="1"/>
  <p:tag name="KSO_WM_UNIT_TEXT_FILL_TYPE" val="1"/>
  <p:tag name="KSO_WM_UNIT_LINE_FORE_SCHEMECOLOR_INDEX" val="5"/>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36_4*n_h_h_f*1_2_3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80"/>
  <p:tag name="KSO_WM_DIAGRAM_GROUP_CODE" val="n1-1"/>
  <p:tag name="KSO_WM_UNIT_TYPE" val="n_h_h_f"/>
  <p:tag name="KSO_WM_UNIT_INDEX" val="1_2_3_1"/>
  <p:tag name="KSO_WM_DIAGRAM_MAX_ITEMCNT" val="6"/>
  <p:tag name="KSO_WM_DIAGRAM_MIN_ITEMCNT" val="2"/>
  <p:tag name="KSO_WM_DIAGRAM_VIRTUALLY_FRAME" val="{&quot;height&quot;:351.83973158468416,&quot;left&quot;:-66.86303498515936,&quot;top&quot;:126.1,&quot;width&quot;:853.7556762695312}"/>
  <p:tag name="KSO_WM_DIAGRAM_COLOR_MATCH_VALUE" val="{&quot;shape&quot;:{&quot;fill&quot;:{&quot;type&quot;:0},&quot;glow&quot;:{&quot;colorType&quot;:0},&quot;line&quot;:{&quot;gradient&quot;:[{&quot;brightness&quot;:0.800000011920929,&quot;colorType&quot;:1,&quot;foreColorIndex&quot;:6,&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36_4*n_h_h_f*1_2_4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08"/>
  <p:tag name="KSO_WM_DIAGRAM_GROUP_CODE" val="n1-1"/>
  <p:tag name="KSO_WM_UNIT_TYPE" val="n_h_h_f"/>
  <p:tag name="KSO_WM_UNIT_INDEX" val="1_2_4_1"/>
  <p:tag name="KSO_WM_DIAGRAM_MAX_ITEMCNT" val="6"/>
  <p:tag name="KSO_WM_DIAGRAM_MIN_ITEMCNT" val="2"/>
  <p:tag name="KSO_WM_DIAGRAM_VIRTUALLY_FRAME" val="{&quot;height&quot;:351.83973158468416,&quot;left&quot;:-66.86303498515936,&quot;top&quot;:126.1,&quot;width&quot;:853.7556762695312}"/>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36_4*n_h_h_f*1_2_5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02"/>
  <p:tag name="KSO_WM_DIAGRAM_GROUP_CODE" val="n1-1"/>
  <p:tag name="KSO_WM_UNIT_TYPE" val="n_h_h_f"/>
  <p:tag name="KSO_WM_UNIT_INDEX" val="1_2_5_1"/>
  <p:tag name="KSO_WM_DIAGRAM_MAX_ITEMCNT" val="6"/>
  <p:tag name="KSO_WM_DIAGRAM_MIN_ITEMCNT" val="2"/>
  <p:tag name="KSO_WM_DIAGRAM_VIRTUALLY_FRAME" val="{&quot;height&quot;:351.83973158468416,&quot;left&quot;:-66.86303498515936,&quot;top&quot;:126.1,&quot;width&quot;:853.7556762695312}"/>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RESOURCE_RECORD_KEY" val="{&quot;70&quot;:[3312650]}"/>
</p:tagLst>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006D39"/>
      </a:accent1>
      <a:accent2>
        <a:srgbClr val="008F77"/>
      </a:accent2>
      <a:accent3>
        <a:srgbClr val="ED7D31"/>
      </a:accent3>
      <a:accent4>
        <a:srgbClr val="FFC000"/>
      </a:accent4>
      <a:accent5>
        <a:srgbClr val="5B9BD5"/>
      </a:accent5>
      <a:accent6>
        <a:srgbClr val="F4F9F1"/>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2607</Words>
  <Application>Microsoft Office PowerPoint</Application>
  <PresentationFormat>全屏显示(4:3)</PresentationFormat>
  <Paragraphs>297</Paragraphs>
  <Slides>18</Slides>
  <Notes>16</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18</vt:i4>
      </vt:variant>
    </vt:vector>
  </HeadingPairs>
  <TitlesOfParts>
    <vt:vector size="33" baseType="lpstr">
      <vt:lpstr>Segoe UI Light</vt:lpstr>
      <vt:lpstr>Arial</vt:lpstr>
      <vt:lpstr>Cambria</vt:lpstr>
      <vt:lpstr>等线 Light</vt:lpstr>
      <vt:lpstr>Calibri</vt:lpstr>
      <vt:lpstr>Segoe UI</vt:lpstr>
      <vt:lpstr>思源黑体 CN Bold</vt:lpstr>
      <vt:lpstr>DIN Light</vt:lpstr>
      <vt:lpstr>-apple-system</vt:lpstr>
      <vt:lpstr>微软雅黑</vt:lpstr>
      <vt:lpstr>等线</vt:lpstr>
      <vt:lpstr>思源黑体 CN Light</vt:lpstr>
      <vt:lpstr>思源黑体 CN Regular</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张伟崇 张伟崇</dc:creator>
  <cp:lastModifiedBy>CHARA BZH</cp:lastModifiedBy>
  <cp:revision>385</cp:revision>
  <dcterms:created xsi:type="dcterms:W3CDTF">2018-12-02T14:41:00Z</dcterms:created>
  <dcterms:modified xsi:type="dcterms:W3CDTF">2025-03-16T16:12:00Z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2019-04-13T11:11:07.3145489Z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9fae1650-fed4-4044-bd57-dbb3842a7978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48FEF651A3B34E2493169879DBDEC9B0_13</vt:lpwstr>
  </property>
  <property fmtid="{D5CDD505-2E9C-101B-9397-08002B2CF9AE}" pid="12" name="KSOProductBuildVer">
    <vt:lpwstr>2052-12.1.0.18276</vt:lpwstr>
  </property>
</Properties>
</file>